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49.xml" ContentType="application/vnd.openxmlformats-officedocument.drawingml.chart+xml"/>
  <Override PartName="/ppt/charts/chart58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charts/chart56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charts/chart63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charts/chart61.xml" ContentType="application/vnd.openxmlformats-officedocument.drawingml.chart+xml"/>
  <Override PartName="/ppt/charts/chart7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B4DE86"/>
    <a:srgbClr val="8FCE4A"/>
    <a:srgbClr val="FFFFCC"/>
    <a:srgbClr val="FCC4F1"/>
    <a:srgbClr val="E585DE"/>
    <a:srgbClr val="F86CDD"/>
    <a:srgbClr val="F8F8F8"/>
    <a:srgbClr val="DB0BB3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%202015\Dane%20do%20prezentacj%20I%20-VI%202015.xls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II%202015\Dane%20do%20prezentacj%20I%20-VII%202015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678745017983863E-2"/>
          <c:y val="2.2735934871761055E-2"/>
          <c:w val="0.83961371148051012"/>
          <c:h val="0.89855020909362271"/>
        </c:manualLayout>
      </c:layout>
      <c:bar3DChart>
        <c:barDir val="col"/>
        <c:grouping val="percentStacked"/>
        <c:gapWidth val="55"/>
        <c:gapDepth val="55"/>
        <c:shape val="cylinder"/>
        <c:axId val="69883776"/>
        <c:axId val="70053888"/>
        <c:axId val="0"/>
      </c:bar3DChart>
      <c:catAx>
        <c:axId val="69883776"/>
        <c:scaling>
          <c:orientation val="minMax"/>
        </c:scaling>
        <c:axPos val="b"/>
        <c:numFmt formatCode="General" sourceLinked="1"/>
        <c:majorTickMark val="none"/>
        <c:tickLblPos val="nextTo"/>
        <c:crossAx val="70053888"/>
        <c:crosses val="autoZero"/>
        <c:auto val="1"/>
        <c:lblAlgn val="ctr"/>
        <c:lblOffset val="100"/>
      </c:catAx>
      <c:valAx>
        <c:axId val="700538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crossAx val="698837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0735033321428089"/>
          <c:y val="5.8636519757730113E-2"/>
          <c:w val="0.77926060983888301"/>
          <c:h val="0.8645277440437652"/>
        </c:manualLayout>
      </c:layout>
      <c:bar3DChart>
        <c:barDir val="col"/>
        <c:grouping val="standard"/>
        <c:shape val="cylinder"/>
        <c:axId val="77787904"/>
        <c:axId val="77789440"/>
        <c:axId val="77760256"/>
      </c:bar3DChart>
      <c:catAx>
        <c:axId val="77787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7789440"/>
        <c:crosses val="autoZero"/>
        <c:auto val="1"/>
        <c:lblAlgn val="ctr"/>
        <c:lblOffset val="100"/>
      </c:catAx>
      <c:valAx>
        <c:axId val="7778944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787904"/>
        <c:crosses val="autoZero"/>
        <c:crossBetween val="between"/>
      </c:valAx>
      <c:serAx>
        <c:axId val="77760256"/>
        <c:scaling>
          <c:orientation val="minMax"/>
        </c:scaling>
        <c:delete val="1"/>
        <c:axPos val="b"/>
        <c:tickLblPos val="none"/>
        <c:crossAx val="7778944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5197023339589631E-2"/>
          <c:y val="3.2635725660111851E-2"/>
          <c:w val="0.8156000119947342"/>
          <c:h val="0.90842267525830467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2015'!$H$6:$H$8</c:f>
              <c:strCache>
                <c:ptCount val="3"/>
                <c:pt idx="0">
                  <c:v>Ogółem 56,55%</c:v>
                </c:pt>
                <c:pt idx="1">
                  <c:v>Płace i pochodne 53,1%</c:v>
                </c:pt>
                <c:pt idx="2">
                  <c:v>Wydatki rzeczowe 74,4%</c:v>
                </c:pt>
              </c:strCache>
            </c:strRef>
          </c:cat>
          <c:val>
            <c:numRef>
              <c:f>'Rozdziały I-V 2015'!$I$6:$I$8</c:f>
              <c:numCache>
                <c:formatCode>#,##0</c:formatCode>
                <c:ptCount val="3"/>
                <c:pt idx="0">
                  <c:v>1161142.02</c:v>
                </c:pt>
                <c:pt idx="1">
                  <c:v>913602.0299999998</c:v>
                </c:pt>
                <c:pt idx="2">
                  <c:v>247539.99000000008</c:v>
                </c:pt>
              </c:numCache>
            </c:numRef>
          </c:val>
        </c:ser>
        <c:ser>
          <c:idx val="1"/>
          <c:order val="1"/>
          <c:tx>
            <c:strRef>
              <c:f>'Rozdziały I-V 2015'!$J$5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2015'!$H$6:$H$8</c:f>
              <c:strCache>
                <c:ptCount val="3"/>
                <c:pt idx="0">
                  <c:v>Ogółem 56,55%</c:v>
                </c:pt>
                <c:pt idx="1">
                  <c:v>Płace i pochodne 53,1%</c:v>
                </c:pt>
                <c:pt idx="2">
                  <c:v>Wydatki rzeczowe 74,4%</c:v>
                </c:pt>
              </c:strCache>
            </c:strRef>
          </c:cat>
          <c:val>
            <c:numRef>
              <c:f>'Rozdziały I-V 2015'!$J$6:$J$8</c:f>
              <c:numCache>
                <c:formatCode>#,##0</c:formatCode>
                <c:ptCount val="3"/>
                <c:pt idx="0">
                  <c:v>892134.98</c:v>
                </c:pt>
                <c:pt idx="1">
                  <c:v>806981.97000000009</c:v>
                </c:pt>
                <c:pt idx="2">
                  <c:v>85153.009999999893</c:v>
                </c:pt>
              </c:numCache>
            </c:numRef>
          </c:val>
        </c:ser>
        <c:shape val="cylinder"/>
        <c:axId val="77714560"/>
        <c:axId val="77716096"/>
        <c:axId val="77709312"/>
      </c:bar3DChart>
      <c:catAx>
        <c:axId val="77714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7716096"/>
        <c:crosses val="autoZero"/>
        <c:auto val="1"/>
        <c:lblAlgn val="ctr"/>
        <c:lblOffset val="100"/>
      </c:catAx>
      <c:valAx>
        <c:axId val="777160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7714560"/>
        <c:crosses val="autoZero"/>
        <c:crossBetween val="between"/>
      </c:valAx>
      <c:serAx>
        <c:axId val="77709312"/>
        <c:scaling>
          <c:orientation val="minMax"/>
        </c:scaling>
        <c:delete val="1"/>
        <c:axPos val="b"/>
        <c:tickLblPos val="none"/>
        <c:crossAx val="77716096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737957687241098"/>
          <c:y val="0.45066509003553334"/>
          <c:w val="0.11262042312758899"/>
          <c:h val="9.8669819928933228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chemeClr val="accent6">
        <a:lumMod val="20000"/>
        <a:lumOff val="80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740473413045583E-2"/>
          <c:y val="2.2735934871761045E-2"/>
          <c:w val="0.80146556333236019"/>
          <c:h val="0.89855020909362249"/>
        </c:manualLayout>
      </c:layout>
      <c:bar3DChart>
        <c:barDir val="col"/>
        <c:grouping val="standard"/>
        <c:shape val="cylinder"/>
        <c:axId val="77866496"/>
        <c:axId val="77868032"/>
        <c:axId val="77711552"/>
      </c:bar3DChart>
      <c:catAx>
        <c:axId val="77866496"/>
        <c:scaling>
          <c:orientation val="minMax"/>
        </c:scaling>
        <c:axPos val="b"/>
        <c:numFmt formatCode="General" sourceLinked="1"/>
        <c:majorTickMark val="none"/>
        <c:tickLblPos val="nextTo"/>
        <c:crossAx val="77868032"/>
        <c:crosses val="autoZero"/>
        <c:auto val="1"/>
        <c:lblAlgn val="ctr"/>
        <c:lblOffset val="100"/>
      </c:catAx>
      <c:valAx>
        <c:axId val="778680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crossAx val="77866496"/>
        <c:crosses val="autoZero"/>
        <c:crossBetween val="between"/>
      </c:valAx>
      <c:serAx>
        <c:axId val="77711552"/>
        <c:scaling>
          <c:orientation val="minMax"/>
        </c:scaling>
        <c:delete val="1"/>
        <c:axPos val="b"/>
        <c:tickLblPos val="none"/>
        <c:crossAx val="7786803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4149992106140265E-2"/>
          <c:y val="3.1582960316237266E-2"/>
          <c:w val="0.78752470485735426"/>
          <c:h val="0.90608099996057789"/>
        </c:manualLayout>
      </c:layout>
      <c:bar3DChart>
        <c:barDir val="col"/>
        <c:grouping val="standard"/>
        <c:shape val="cylinder"/>
        <c:axId val="77914496"/>
        <c:axId val="77916032"/>
        <c:axId val="77712448"/>
      </c:bar3DChart>
      <c:catAx>
        <c:axId val="77914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916032"/>
        <c:crosses val="autoZero"/>
        <c:auto val="1"/>
        <c:lblAlgn val="ctr"/>
        <c:lblOffset val="100"/>
      </c:catAx>
      <c:valAx>
        <c:axId val="779160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914496"/>
        <c:crosses val="autoZero"/>
        <c:crossBetween val="between"/>
      </c:valAx>
      <c:serAx>
        <c:axId val="77712448"/>
        <c:scaling>
          <c:orientation val="minMax"/>
        </c:scaling>
        <c:delete val="1"/>
        <c:axPos val="b"/>
        <c:tickLblPos val="none"/>
        <c:crossAx val="7791603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0007903387718825"/>
          <c:y val="3.2989731559881344E-2"/>
          <c:w val="0.77923720281079911"/>
          <c:h val="0.89187517416097661"/>
        </c:manualLayout>
      </c:layout>
      <c:bar3DChart>
        <c:barDir val="col"/>
        <c:grouping val="standard"/>
        <c:shape val="cylinder"/>
        <c:axId val="77989760"/>
        <c:axId val="77991296"/>
        <c:axId val="77898176"/>
      </c:bar3DChart>
      <c:catAx>
        <c:axId val="779897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991296"/>
        <c:crosses val="autoZero"/>
        <c:auto val="1"/>
        <c:lblAlgn val="ctr"/>
        <c:lblOffset val="100"/>
      </c:catAx>
      <c:valAx>
        <c:axId val="779912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989760"/>
        <c:crosses val="autoZero"/>
        <c:crossBetween val="between"/>
      </c:valAx>
      <c:serAx>
        <c:axId val="77898176"/>
        <c:scaling>
          <c:orientation val="minMax"/>
        </c:scaling>
        <c:delete val="1"/>
        <c:axPos val="b"/>
        <c:tickLblPos val="none"/>
        <c:crossAx val="7799129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bar3DChart>
        <c:barDir val="col"/>
        <c:grouping val="standard"/>
        <c:shape val="cylinder"/>
        <c:axId val="78024064"/>
        <c:axId val="78029952"/>
        <c:axId val="77899520"/>
      </c:bar3DChart>
      <c:catAx>
        <c:axId val="78024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029952"/>
        <c:crosses val="autoZero"/>
        <c:auto val="1"/>
        <c:lblAlgn val="ctr"/>
        <c:lblOffset val="100"/>
      </c:catAx>
      <c:valAx>
        <c:axId val="7802995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024064"/>
        <c:crosses val="autoZero"/>
        <c:crossBetween val="between"/>
      </c:valAx>
      <c:serAx>
        <c:axId val="77899520"/>
        <c:scaling>
          <c:orientation val="minMax"/>
        </c:scaling>
        <c:delete val="1"/>
        <c:axPos val="b"/>
        <c:tickLblPos val="none"/>
        <c:crossAx val="7802995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149992106140265E-2"/>
          <c:y val="3.1582960316237266E-2"/>
          <c:w val="0.80025745190105568"/>
          <c:h val="0.89715345248377443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2015'!$H$10:$H$12</c:f>
              <c:strCache>
                <c:ptCount val="3"/>
                <c:pt idx="0">
                  <c:v>Ogółem 60,26%</c:v>
                </c:pt>
                <c:pt idx="1">
                  <c:v>Płace i pochodne 59,2%</c:v>
                </c:pt>
                <c:pt idx="2">
                  <c:v>Wydatki rzeczowe 67,43%</c:v>
                </c:pt>
              </c:strCache>
            </c:strRef>
          </c:cat>
          <c:val>
            <c:numRef>
              <c:f>'Rozdziały I-V 2015'!$I$10:$I$12</c:f>
              <c:numCache>
                <c:formatCode>#,##0</c:formatCode>
                <c:ptCount val="3"/>
                <c:pt idx="0">
                  <c:v>17296923.579999998</c:v>
                </c:pt>
                <c:pt idx="1">
                  <c:v>14797867.52</c:v>
                </c:pt>
                <c:pt idx="2">
                  <c:v>2499056.0599999987</c:v>
                </c:pt>
              </c:numCache>
            </c:numRef>
          </c:val>
        </c:ser>
        <c:ser>
          <c:idx val="1"/>
          <c:order val="1"/>
          <c:tx>
            <c:strRef>
              <c:f>'Rozdziały I-V 2015'!$J$9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2015'!$H$10:$H$12</c:f>
              <c:strCache>
                <c:ptCount val="3"/>
                <c:pt idx="0">
                  <c:v>Ogółem 60,26%</c:v>
                </c:pt>
                <c:pt idx="1">
                  <c:v>Płace i pochodne 59,2%</c:v>
                </c:pt>
                <c:pt idx="2">
                  <c:v>Wydatki rzeczowe 67,43%</c:v>
                </c:pt>
              </c:strCache>
            </c:strRef>
          </c:cat>
          <c:val>
            <c:numRef>
              <c:f>'Rozdziały I-V 2015'!$J$10:$J$12</c:f>
              <c:numCache>
                <c:formatCode>#,##0</c:formatCode>
                <c:ptCount val="3"/>
                <c:pt idx="0">
                  <c:v>11404756.420000002</c:v>
                </c:pt>
                <c:pt idx="1">
                  <c:v>10197515.48</c:v>
                </c:pt>
                <c:pt idx="2">
                  <c:v>1207240.9400000011</c:v>
                </c:pt>
              </c:numCache>
            </c:numRef>
          </c:val>
        </c:ser>
        <c:shape val="cylinder"/>
        <c:axId val="78129792"/>
        <c:axId val="78135680"/>
        <c:axId val="78045184"/>
      </c:bar3DChart>
      <c:catAx>
        <c:axId val="78129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135680"/>
        <c:crosses val="autoZero"/>
        <c:auto val="1"/>
        <c:lblAlgn val="ctr"/>
        <c:lblOffset val="100"/>
      </c:catAx>
      <c:valAx>
        <c:axId val="7813568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129792"/>
        <c:crosses val="autoZero"/>
        <c:crossBetween val="between"/>
      </c:valAx>
      <c:serAx>
        <c:axId val="78045184"/>
        <c:scaling>
          <c:orientation val="minMax"/>
        </c:scaling>
        <c:delete val="1"/>
        <c:axPos val="b"/>
        <c:tickLblPos val="none"/>
        <c:crossAx val="7813568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64"/>
          <c:h val="0.89855020909362249"/>
        </c:manualLayout>
      </c:layout>
      <c:bar3DChart>
        <c:barDir val="col"/>
        <c:grouping val="standard"/>
        <c:shape val="cylinder"/>
        <c:axId val="78146944"/>
        <c:axId val="78165120"/>
        <c:axId val="78046976"/>
      </c:bar3DChart>
      <c:catAx>
        <c:axId val="78146944"/>
        <c:scaling>
          <c:orientation val="minMax"/>
        </c:scaling>
        <c:axPos val="b"/>
        <c:numFmt formatCode="General" sourceLinked="1"/>
        <c:majorTickMark val="none"/>
        <c:tickLblPos val="nextTo"/>
        <c:crossAx val="78165120"/>
        <c:crosses val="autoZero"/>
        <c:auto val="1"/>
        <c:lblAlgn val="ctr"/>
        <c:lblOffset val="100"/>
      </c:catAx>
      <c:valAx>
        <c:axId val="78165120"/>
        <c:scaling>
          <c:orientation val="minMax"/>
        </c:scaling>
        <c:axPos val="l"/>
        <c:numFmt formatCode="#,##0" sourceLinked="1"/>
        <c:majorTickMark val="none"/>
        <c:tickLblPos val="nextTo"/>
        <c:crossAx val="78146944"/>
        <c:crosses val="autoZero"/>
        <c:crossBetween val="between"/>
      </c:valAx>
      <c:serAx>
        <c:axId val="78046976"/>
        <c:scaling>
          <c:orientation val="minMax"/>
        </c:scaling>
        <c:delete val="1"/>
        <c:axPos val="b"/>
        <c:tickLblPos val="none"/>
        <c:crossAx val="7816512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179226890227529E-2"/>
          <c:y val="3.2100713764044456E-2"/>
          <c:w val="0.7887659729056653"/>
          <c:h val="0.9045413442222261"/>
        </c:manualLayout>
      </c:layout>
      <c:bar3DChart>
        <c:barDir val="col"/>
        <c:grouping val="standard"/>
        <c:shape val="cylinder"/>
        <c:axId val="78059776"/>
        <c:axId val="78069760"/>
        <c:axId val="78048320"/>
      </c:bar3DChart>
      <c:catAx>
        <c:axId val="78059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069760"/>
        <c:crosses val="autoZero"/>
        <c:auto val="1"/>
        <c:lblAlgn val="ctr"/>
        <c:lblOffset val="100"/>
      </c:catAx>
      <c:valAx>
        <c:axId val="780697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059776"/>
        <c:crosses val="autoZero"/>
        <c:crossBetween val="between"/>
      </c:valAx>
      <c:serAx>
        <c:axId val="78048320"/>
        <c:scaling>
          <c:orientation val="minMax"/>
        </c:scaling>
        <c:delete val="1"/>
        <c:axPos val="b"/>
        <c:tickLblPos val="none"/>
        <c:crossAx val="7806976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6628032709009423E-2"/>
          <c:y val="3.2989731559881344E-2"/>
          <c:w val="0.78228843825781824"/>
          <c:h val="0.89187517416097661"/>
        </c:manualLayout>
      </c:layout>
      <c:bar3DChart>
        <c:barDir val="col"/>
        <c:grouping val="standard"/>
        <c:shape val="cylinder"/>
        <c:axId val="78106624"/>
        <c:axId val="78108160"/>
        <c:axId val="78180800"/>
      </c:bar3DChart>
      <c:catAx>
        <c:axId val="781066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108160"/>
        <c:crosses val="autoZero"/>
        <c:auto val="1"/>
        <c:lblAlgn val="ctr"/>
        <c:lblOffset val="100"/>
      </c:catAx>
      <c:valAx>
        <c:axId val="781081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106624"/>
        <c:crosses val="autoZero"/>
        <c:crossBetween val="between"/>
      </c:valAx>
      <c:serAx>
        <c:axId val="78180800"/>
        <c:scaling>
          <c:orientation val="minMax"/>
        </c:scaling>
        <c:delete val="1"/>
        <c:axPos val="b"/>
        <c:tickLblPos val="none"/>
        <c:crossAx val="78108160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362515276080488"/>
          <c:y val="0.45629060341200711"/>
          <c:w val="0.11850121811862174"/>
          <c:h val="9.8983992671124024E-2"/>
        </c:manualLayout>
      </c:layout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7157339660672615E-2"/>
          <c:y val="3.254477101110629E-2"/>
          <c:w val="0.8459485404399516"/>
          <c:h val="0.8774298375449332"/>
        </c:manualLayout>
      </c:layout>
      <c:bar3DChart>
        <c:barDir val="col"/>
        <c:grouping val="percentStacked"/>
        <c:gapWidth val="55"/>
        <c:gapDepth val="55"/>
        <c:shape val="cylinder"/>
        <c:axId val="70082560"/>
        <c:axId val="70084096"/>
        <c:axId val="0"/>
      </c:bar3DChart>
      <c:catAx>
        <c:axId val="700825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0084096"/>
        <c:crosses val="autoZero"/>
        <c:auto val="1"/>
        <c:lblAlgn val="ctr"/>
        <c:lblOffset val="100"/>
      </c:catAx>
      <c:valAx>
        <c:axId val="7008409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0082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ndard"/>
        <c:shape val="cylinder"/>
        <c:axId val="78190080"/>
        <c:axId val="78191616"/>
        <c:axId val="78182144"/>
      </c:bar3DChart>
      <c:catAx>
        <c:axId val="78190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191616"/>
        <c:crosses val="autoZero"/>
        <c:auto val="1"/>
        <c:lblAlgn val="ctr"/>
        <c:lblOffset val="100"/>
      </c:catAx>
      <c:valAx>
        <c:axId val="78191616"/>
        <c:scaling>
          <c:orientation val="minMax"/>
        </c:scaling>
        <c:axPos val="l"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190080"/>
        <c:crosses val="autoZero"/>
        <c:crossBetween val="between"/>
      </c:valAx>
      <c:serAx>
        <c:axId val="78182144"/>
        <c:scaling>
          <c:orientation val="minMax"/>
        </c:scaling>
        <c:delete val="1"/>
        <c:axPos val="b"/>
        <c:tickLblPos val="none"/>
        <c:crossAx val="7819161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831241965178476E-2"/>
          <c:y val="3.2100713764044442E-2"/>
          <c:w val="0.80613897562969195"/>
          <c:h val="0.8954674435080985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2015'!$H$18:$H$20</c:f>
              <c:strCache>
                <c:ptCount val="3"/>
                <c:pt idx="0">
                  <c:v>Ogółem 60,12%</c:v>
                </c:pt>
                <c:pt idx="1">
                  <c:v>Płace i pochodne 59,85%</c:v>
                </c:pt>
                <c:pt idx="2">
                  <c:v>Wydatki rzeczowe 61,67%</c:v>
                </c:pt>
              </c:strCache>
            </c:strRef>
          </c:cat>
          <c:val>
            <c:numRef>
              <c:f>'Rozdziały I-V 2015'!$I$18:$I$20</c:f>
              <c:numCache>
                <c:formatCode>#,##0</c:formatCode>
                <c:ptCount val="3"/>
                <c:pt idx="0">
                  <c:v>11436159.029999997</c:v>
                </c:pt>
                <c:pt idx="1">
                  <c:v>9719556.950000003</c:v>
                </c:pt>
                <c:pt idx="2">
                  <c:v>1716602.0799999984</c:v>
                </c:pt>
              </c:numCache>
            </c:numRef>
          </c:val>
        </c:ser>
        <c:ser>
          <c:idx val="1"/>
          <c:order val="1"/>
          <c:tx>
            <c:strRef>
              <c:f>'Rozdziały I-V 2015'!$J$17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2015'!$H$18:$H$20</c:f>
              <c:strCache>
                <c:ptCount val="3"/>
                <c:pt idx="0">
                  <c:v>Ogółem 60,12%</c:v>
                </c:pt>
                <c:pt idx="1">
                  <c:v>Płace i pochodne 59,85%</c:v>
                </c:pt>
                <c:pt idx="2">
                  <c:v>Wydatki rzeczowe 61,67%</c:v>
                </c:pt>
              </c:strCache>
            </c:strRef>
          </c:cat>
          <c:val>
            <c:numRef>
              <c:f>'Rozdziały I-V 2015'!$J$18:$J$20</c:f>
              <c:numCache>
                <c:formatCode>#,##0</c:formatCode>
                <c:ptCount val="3"/>
                <c:pt idx="0">
                  <c:v>7586567.9700000016</c:v>
                </c:pt>
                <c:pt idx="1">
                  <c:v>6519455.0499999998</c:v>
                </c:pt>
                <c:pt idx="2">
                  <c:v>1067112.9200000016</c:v>
                </c:pt>
              </c:numCache>
            </c:numRef>
          </c:val>
        </c:ser>
        <c:shape val="cylinder"/>
        <c:axId val="78234368"/>
        <c:axId val="78235904"/>
        <c:axId val="78115264"/>
      </c:bar3DChart>
      <c:catAx>
        <c:axId val="78234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235904"/>
        <c:crosses val="autoZero"/>
        <c:auto val="1"/>
        <c:lblAlgn val="ctr"/>
        <c:lblOffset val="100"/>
      </c:catAx>
      <c:valAx>
        <c:axId val="782359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234368"/>
        <c:crosses val="autoZero"/>
        <c:crossBetween val="between"/>
      </c:valAx>
      <c:serAx>
        <c:axId val="78115264"/>
        <c:scaling>
          <c:orientation val="minMax"/>
        </c:scaling>
        <c:delete val="1"/>
        <c:axPos val="b"/>
        <c:tickLblPos val="none"/>
        <c:crossAx val="78235904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210375434475531"/>
          <c:y val="0.45066509003553334"/>
          <c:w val="0.10789624565524469"/>
          <c:h val="9.8669819928933228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148E-2"/>
          <c:y val="3.1154032854444458E-2"/>
          <c:w val="0.8077464275298939"/>
          <c:h val="0.89855020909362249"/>
        </c:manualLayout>
      </c:layout>
      <c:bar3DChart>
        <c:barDir val="col"/>
        <c:grouping val="standard"/>
        <c:shape val="cylinder"/>
        <c:axId val="78247424"/>
        <c:axId val="78248960"/>
        <c:axId val="78116608"/>
      </c:bar3DChart>
      <c:catAx>
        <c:axId val="78247424"/>
        <c:scaling>
          <c:orientation val="minMax"/>
        </c:scaling>
        <c:axPos val="b"/>
        <c:numFmt formatCode="General" sourceLinked="1"/>
        <c:majorTickMark val="none"/>
        <c:tickLblPos val="nextTo"/>
        <c:crossAx val="78248960"/>
        <c:crosses val="autoZero"/>
        <c:auto val="1"/>
        <c:lblAlgn val="ctr"/>
        <c:lblOffset val="100"/>
      </c:catAx>
      <c:valAx>
        <c:axId val="782489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8247424"/>
        <c:crosses val="autoZero"/>
        <c:crossBetween val="between"/>
      </c:valAx>
      <c:serAx>
        <c:axId val="78116608"/>
        <c:scaling>
          <c:orientation val="minMax"/>
        </c:scaling>
        <c:delete val="1"/>
        <c:axPos val="b"/>
        <c:tickLblPos val="none"/>
        <c:crossAx val="7824896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2100713764044456E-2"/>
          <c:w val="0.79643854055898555"/>
          <c:h val="0.89008484485330408"/>
        </c:manualLayout>
      </c:layout>
      <c:bar3DChart>
        <c:barDir val="col"/>
        <c:grouping val="standard"/>
        <c:shape val="cylinder"/>
        <c:axId val="78299520"/>
        <c:axId val="78301056"/>
        <c:axId val="78117952"/>
      </c:bar3DChart>
      <c:catAx>
        <c:axId val="782995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01056"/>
        <c:crosses val="autoZero"/>
        <c:auto val="1"/>
        <c:lblAlgn val="ctr"/>
        <c:lblOffset val="100"/>
      </c:catAx>
      <c:valAx>
        <c:axId val="783010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299520"/>
        <c:crosses val="autoZero"/>
        <c:crossBetween val="between"/>
      </c:valAx>
      <c:serAx>
        <c:axId val="78117952"/>
        <c:scaling>
          <c:orientation val="minMax"/>
        </c:scaling>
        <c:delete val="1"/>
        <c:axPos val="b"/>
        <c:tickLblPos val="none"/>
        <c:crossAx val="7830105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368792356404898E-2"/>
          <c:y val="1.8842119394141404E-2"/>
          <c:w val="0.78375319408954569"/>
          <c:h val="0.89007309373032628"/>
        </c:manualLayout>
      </c:layout>
      <c:bar3DChart>
        <c:barDir val="col"/>
        <c:grouping val="standard"/>
        <c:shape val="cylinder"/>
        <c:axId val="78337920"/>
        <c:axId val="78339456"/>
        <c:axId val="78250432"/>
      </c:bar3DChart>
      <c:catAx>
        <c:axId val="783379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39456"/>
        <c:crosses val="autoZero"/>
        <c:auto val="1"/>
        <c:lblAlgn val="ctr"/>
        <c:lblOffset val="100"/>
      </c:catAx>
      <c:valAx>
        <c:axId val="783394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37920"/>
        <c:crosses val="autoZero"/>
        <c:crossBetween val="between"/>
      </c:valAx>
      <c:serAx>
        <c:axId val="78250432"/>
        <c:scaling>
          <c:orientation val="minMax"/>
        </c:scaling>
        <c:delete val="1"/>
        <c:axPos val="b"/>
        <c:tickLblPos val="none"/>
        <c:crossAx val="7833945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3676646081469921E-2"/>
          <c:y val="1.6625075846273499E-2"/>
          <c:w val="0.80942235523486561"/>
          <c:h val="0.92833423790799197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2015'!$H$22:$H$24</c:f>
              <c:strCache>
                <c:ptCount val="3"/>
                <c:pt idx="0">
                  <c:v>Ogółem 56,05%</c:v>
                </c:pt>
                <c:pt idx="1">
                  <c:v>Płace i pochodne 56,46%</c:v>
                </c:pt>
                <c:pt idx="2">
                  <c:v>Wydatki rzeczowe 53,01%</c:v>
                </c:pt>
              </c:strCache>
            </c:strRef>
          </c:cat>
          <c:val>
            <c:numRef>
              <c:f>'Rozdziały I-V 2015'!$I$22:$I$24</c:f>
              <c:numCache>
                <c:formatCode>#,##0</c:formatCode>
                <c:ptCount val="3"/>
                <c:pt idx="0">
                  <c:v>2933771.55</c:v>
                </c:pt>
                <c:pt idx="1">
                  <c:v>2604023.75</c:v>
                </c:pt>
                <c:pt idx="2">
                  <c:v>329747.79999999987</c:v>
                </c:pt>
              </c:numCache>
            </c:numRef>
          </c:val>
        </c:ser>
        <c:ser>
          <c:idx val="1"/>
          <c:order val="1"/>
          <c:tx>
            <c:strRef>
              <c:f>'Rozdziały I-V 2015'!$J$21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2015'!$H$22:$H$24</c:f>
              <c:strCache>
                <c:ptCount val="3"/>
                <c:pt idx="0">
                  <c:v>Ogółem 56,05%</c:v>
                </c:pt>
                <c:pt idx="1">
                  <c:v>Płace i pochodne 56,46%</c:v>
                </c:pt>
                <c:pt idx="2">
                  <c:v>Wydatki rzeczowe 53,01%</c:v>
                </c:pt>
              </c:strCache>
            </c:strRef>
          </c:cat>
          <c:val>
            <c:numRef>
              <c:f>'Rozdziały I-V 2015'!$J$22:$J$24</c:f>
              <c:numCache>
                <c:formatCode>#,##0</c:formatCode>
                <c:ptCount val="3"/>
                <c:pt idx="0">
                  <c:v>2300150.4499999997</c:v>
                </c:pt>
                <c:pt idx="1">
                  <c:v>2007818.25</c:v>
                </c:pt>
                <c:pt idx="2">
                  <c:v>292332.20000000024</c:v>
                </c:pt>
              </c:numCache>
            </c:numRef>
          </c:val>
        </c:ser>
        <c:shape val="cylinder"/>
        <c:axId val="78369920"/>
        <c:axId val="78371456"/>
        <c:axId val="78252672"/>
      </c:bar3DChart>
      <c:catAx>
        <c:axId val="783699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371456"/>
        <c:crosses val="autoZero"/>
        <c:auto val="1"/>
        <c:lblAlgn val="ctr"/>
        <c:lblOffset val="100"/>
      </c:catAx>
      <c:valAx>
        <c:axId val="783714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369920"/>
        <c:crosses val="autoZero"/>
        <c:crossBetween val="between"/>
      </c:valAx>
      <c:serAx>
        <c:axId val="78252672"/>
        <c:scaling>
          <c:orientation val="minMax"/>
        </c:scaling>
        <c:delete val="1"/>
        <c:axPos val="b"/>
        <c:tickLblPos val="none"/>
        <c:crossAx val="78371456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83762177850445"/>
          <c:y val="0.45066509003553334"/>
          <c:w val="0.11162378221495547"/>
          <c:h val="9.8669819928933228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64"/>
          <c:h val="0.89855020909362249"/>
        </c:manualLayout>
      </c:layout>
      <c:bar3DChart>
        <c:barDir val="col"/>
        <c:grouping val="standard"/>
        <c:shape val="cylinder"/>
        <c:axId val="78349056"/>
        <c:axId val="77950976"/>
        <c:axId val="77930944"/>
      </c:bar3DChart>
      <c:catAx>
        <c:axId val="78349056"/>
        <c:scaling>
          <c:orientation val="minMax"/>
        </c:scaling>
        <c:axPos val="b"/>
        <c:numFmt formatCode="General" sourceLinked="1"/>
        <c:majorTickMark val="none"/>
        <c:tickLblPos val="nextTo"/>
        <c:crossAx val="77950976"/>
        <c:crosses val="autoZero"/>
        <c:auto val="1"/>
        <c:lblAlgn val="ctr"/>
        <c:lblOffset val="100"/>
      </c:catAx>
      <c:valAx>
        <c:axId val="779509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8349056"/>
        <c:crosses val="autoZero"/>
        <c:crossBetween val="between"/>
      </c:valAx>
      <c:serAx>
        <c:axId val="77930944"/>
        <c:scaling>
          <c:orientation val="minMax"/>
        </c:scaling>
        <c:delete val="1"/>
        <c:axPos val="b"/>
        <c:tickLblPos val="none"/>
        <c:crossAx val="7795097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5831241965178476E-2"/>
          <c:y val="3.2635725660111872E-2"/>
          <c:w val="0.78845468063072355"/>
          <c:h val="0.88825292560085867"/>
        </c:manualLayout>
      </c:layout>
      <c:bar3DChart>
        <c:barDir val="col"/>
        <c:grouping val="standard"/>
        <c:shape val="cylinder"/>
        <c:axId val="78161024"/>
        <c:axId val="78162560"/>
        <c:axId val="77932288"/>
      </c:bar3DChart>
      <c:catAx>
        <c:axId val="78161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162560"/>
        <c:crosses val="autoZero"/>
        <c:auto val="1"/>
        <c:lblAlgn val="ctr"/>
        <c:lblOffset val="100"/>
      </c:catAx>
      <c:valAx>
        <c:axId val="781625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161024"/>
        <c:crosses val="autoZero"/>
        <c:crossBetween val="between"/>
      </c:valAx>
      <c:serAx>
        <c:axId val="77932288"/>
        <c:scaling>
          <c:orientation val="minMax"/>
        </c:scaling>
        <c:delete val="1"/>
        <c:axPos val="b"/>
        <c:tickLblPos val="none"/>
        <c:crossAx val="7816256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9193378710133562E-2"/>
          <c:y val="3.3539560419212681E-2"/>
          <c:w val="0.78587322647532809"/>
          <c:h val="0.9047705347553977"/>
        </c:manualLayout>
      </c:layout>
      <c:bar3DChart>
        <c:barDir val="col"/>
        <c:grouping val="standard"/>
        <c:shape val="cylinder"/>
        <c:axId val="78383744"/>
        <c:axId val="78406016"/>
        <c:axId val="77933632"/>
      </c:bar3DChart>
      <c:catAx>
        <c:axId val="78383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406016"/>
        <c:crosses val="autoZero"/>
        <c:auto val="1"/>
        <c:lblAlgn val="ctr"/>
        <c:lblOffset val="100"/>
      </c:catAx>
      <c:valAx>
        <c:axId val="784060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83744"/>
        <c:crosses val="autoZero"/>
        <c:crossBetween val="between"/>
      </c:valAx>
      <c:serAx>
        <c:axId val="77933632"/>
        <c:scaling>
          <c:orientation val="minMax"/>
        </c:scaling>
        <c:delete val="1"/>
        <c:axPos val="b"/>
        <c:tickLblPos val="none"/>
        <c:crossAx val="7840601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5868157506309"/>
          <c:y val="3.1291326053377588E-2"/>
          <c:w val="0.78164330947355065"/>
          <c:h val="0.9003323107468344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2015'!$H$26:$H$28</c:f>
              <c:strCache>
                <c:ptCount val="3"/>
                <c:pt idx="0">
                  <c:v>Ogółem 63,03%</c:v>
                </c:pt>
                <c:pt idx="1">
                  <c:v>Płace i pochodne 61,73%</c:v>
                </c:pt>
                <c:pt idx="2">
                  <c:v>Wydatki rzeczowe 74,08%</c:v>
                </c:pt>
              </c:strCache>
            </c:strRef>
          </c:cat>
          <c:val>
            <c:numRef>
              <c:f>'Rozdziały I-V 2015'!$I$26:$I$28</c:f>
              <c:numCache>
                <c:formatCode>#,##0</c:formatCode>
                <c:ptCount val="3"/>
                <c:pt idx="0">
                  <c:v>23848088.719999999</c:v>
                </c:pt>
                <c:pt idx="1">
                  <c:v>20907891.050000001</c:v>
                </c:pt>
                <c:pt idx="2">
                  <c:v>2940197.6699999981</c:v>
                </c:pt>
              </c:numCache>
            </c:numRef>
          </c:val>
        </c:ser>
        <c:ser>
          <c:idx val="1"/>
          <c:order val="1"/>
          <c:tx>
            <c:strRef>
              <c:f>'Rozdziały I-V 2015'!$J$25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2015'!$H$26:$H$28</c:f>
              <c:strCache>
                <c:ptCount val="3"/>
                <c:pt idx="0">
                  <c:v>Ogółem 63,03%</c:v>
                </c:pt>
                <c:pt idx="1">
                  <c:v>Płace i pochodne 61,73%</c:v>
                </c:pt>
                <c:pt idx="2">
                  <c:v>Wydatki rzeczowe 74,08%</c:v>
                </c:pt>
              </c:strCache>
            </c:strRef>
          </c:cat>
          <c:val>
            <c:numRef>
              <c:f>'Rozdziały I-V 2015'!$J$26:$J$28</c:f>
              <c:numCache>
                <c:formatCode>#,##0</c:formatCode>
                <c:ptCount val="3"/>
                <c:pt idx="0">
                  <c:v>13987877.280000001</c:v>
                </c:pt>
                <c:pt idx="1">
                  <c:v>12959352.949999997</c:v>
                </c:pt>
                <c:pt idx="2">
                  <c:v>1028524.3300000021</c:v>
                </c:pt>
              </c:numCache>
            </c:numRef>
          </c:val>
        </c:ser>
        <c:shape val="cylinder"/>
        <c:axId val="78448512"/>
        <c:axId val="78450048"/>
        <c:axId val="78427456"/>
      </c:bar3DChart>
      <c:catAx>
        <c:axId val="784485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450048"/>
        <c:crosses val="autoZero"/>
        <c:auto val="1"/>
        <c:lblAlgn val="ctr"/>
        <c:lblOffset val="100"/>
      </c:catAx>
      <c:valAx>
        <c:axId val="784500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8448512"/>
        <c:crosses val="autoZero"/>
        <c:crossBetween val="between"/>
      </c:valAx>
      <c:serAx>
        <c:axId val="78427456"/>
        <c:scaling>
          <c:orientation val="minMax"/>
        </c:scaling>
        <c:delete val="1"/>
        <c:axPos val="b"/>
        <c:tickLblPos val="none"/>
        <c:crossAx val="7845004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view3D>
      <c:depthPercent val="100"/>
      <c:rAngAx val="1"/>
    </c:view3D>
    <c:floor>
      <c:spPr>
        <a:solidFill>
          <a:schemeClr val="accent5">
            <a:lumMod val="40000"/>
            <a:lumOff val="60000"/>
          </a:scheme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1916850508673638E-2"/>
          <c:y val="0.12954787431026191"/>
          <c:w val="0.85849761732823393"/>
          <c:h val="0.804449505610488"/>
        </c:manualLayout>
      </c:layout>
      <c:bar3DChart>
        <c:barDir val="col"/>
        <c:grouping val="percentStacked"/>
        <c:gapWidth val="55"/>
        <c:gapDepth val="55"/>
        <c:shape val="cylinder"/>
        <c:axId val="70111616"/>
        <c:axId val="70113152"/>
        <c:axId val="0"/>
      </c:bar3DChart>
      <c:catAx>
        <c:axId val="70111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/>
            </a:pPr>
            <a:endParaRPr lang="pl-PL"/>
          </a:p>
        </c:txPr>
        <c:crossAx val="70113152"/>
        <c:crosses val="autoZero"/>
        <c:auto val="1"/>
        <c:lblAlgn val="ctr"/>
        <c:lblOffset val="100"/>
      </c:catAx>
      <c:valAx>
        <c:axId val="701131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/>
            </a:pPr>
            <a:endParaRPr lang="pl-PL"/>
          </a:p>
        </c:txPr>
        <c:crossAx val="70111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191404328090529"/>
          <c:y val="0.46563229085657143"/>
          <c:w val="0.10336177924675044"/>
          <c:h val="0.10988825315705661"/>
        </c:manualLayout>
      </c:layout>
      <c:txPr>
        <a:bodyPr/>
        <a:lstStyle/>
        <a:p>
          <a:pPr>
            <a:defRPr sz="105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066309419655878"/>
          <c:h val="0.89855020909362249"/>
        </c:manualLayout>
      </c:layout>
      <c:bar3DChart>
        <c:barDir val="col"/>
        <c:grouping val="standard"/>
        <c:shape val="cylinder"/>
        <c:axId val="78461568"/>
        <c:axId val="78500224"/>
        <c:axId val="78429248"/>
      </c:bar3DChart>
      <c:catAx>
        <c:axId val="78461568"/>
        <c:scaling>
          <c:orientation val="minMax"/>
        </c:scaling>
        <c:axPos val="b"/>
        <c:numFmt formatCode="General" sourceLinked="1"/>
        <c:majorTickMark val="none"/>
        <c:tickLblPos val="nextTo"/>
        <c:crossAx val="78500224"/>
        <c:crosses val="autoZero"/>
        <c:auto val="1"/>
        <c:lblAlgn val="ctr"/>
        <c:lblOffset val="100"/>
      </c:catAx>
      <c:valAx>
        <c:axId val="7850022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8461568"/>
        <c:crosses val="autoZero"/>
        <c:crossBetween val="between"/>
      </c:valAx>
      <c:serAx>
        <c:axId val="78429248"/>
        <c:scaling>
          <c:orientation val="minMax"/>
        </c:scaling>
        <c:delete val="1"/>
        <c:axPos val="b"/>
        <c:tickLblPos val="none"/>
        <c:crossAx val="7850022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hape val="cylinder"/>
        <c:axId val="78779904"/>
        <c:axId val="78781440"/>
        <c:axId val="78504384"/>
      </c:bar3DChart>
      <c:catAx>
        <c:axId val="78779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781440"/>
        <c:crosses val="autoZero"/>
        <c:auto val="1"/>
        <c:lblAlgn val="ctr"/>
        <c:lblOffset val="100"/>
      </c:catAx>
      <c:valAx>
        <c:axId val="7878144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779904"/>
        <c:crosses val="autoZero"/>
        <c:crossBetween val="between"/>
      </c:valAx>
      <c:serAx>
        <c:axId val="78504384"/>
        <c:scaling>
          <c:orientation val="minMax"/>
        </c:scaling>
        <c:delete val="1"/>
        <c:axPos val="b"/>
        <c:tickLblPos val="none"/>
        <c:crossAx val="7878144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2205404756614345E-2"/>
          <c:y val="2.0877772840054834E-2"/>
          <c:w val="0.78747921857888881"/>
          <c:h val="0.89372523423323391"/>
        </c:manualLayout>
      </c:layout>
      <c:bar3DChart>
        <c:barDir val="col"/>
        <c:grouping val="standard"/>
        <c:shape val="cylinder"/>
        <c:axId val="78806016"/>
        <c:axId val="78811904"/>
        <c:axId val="78505728"/>
      </c:bar3DChart>
      <c:catAx>
        <c:axId val="788060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811904"/>
        <c:crosses val="autoZero"/>
        <c:auto val="1"/>
        <c:lblAlgn val="ctr"/>
        <c:lblOffset val="100"/>
      </c:catAx>
      <c:valAx>
        <c:axId val="788119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806016"/>
        <c:crosses val="autoZero"/>
        <c:crossBetween val="between"/>
      </c:valAx>
      <c:serAx>
        <c:axId val="78505728"/>
        <c:scaling>
          <c:orientation val="minMax"/>
        </c:scaling>
        <c:delete val="1"/>
        <c:axPos val="b"/>
        <c:tickLblPos val="none"/>
        <c:crossAx val="7881190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66458581679184E-2"/>
          <c:y val="1.7347799242707101E-2"/>
          <c:w val="0.78285395716792228"/>
          <c:h val="0.9131549135706235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2015'!$I$33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2015'!$H$34:$H$36</c:f>
              <c:strCache>
                <c:ptCount val="3"/>
                <c:pt idx="0">
                  <c:v>Ogółem 64,24%</c:v>
                </c:pt>
                <c:pt idx="1">
                  <c:v>Płace i pochodne 65,9%</c:v>
                </c:pt>
                <c:pt idx="2">
                  <c:v>Wydatki rzeczowe 56,81%</c:v>
                </c:pt>
              </c:strCache>
            </c:strRef>
          </c:cat>
          <c:val>
            <c:numRef>
              <c:f>'Rozdziały I-V 2015'!$I$34:$I$36</c:f>
              <c:numCache>
                <c:formatCode>#,##0</c:formatCode>
                <c:ptCount val="3"/>
                <c:pt idx="0">
                  <c:v>15486078.789999997</c:v>
                </c:pt>
                <c:pt idx="1">
                  <c:v>12991278.010000002</c:v>
                </c:pt>
                <c:pt idx="2">
                  <c:v>2494800.7799999975</c:v>
                </c:pt>
              </c:numCache>
            </c:numRef>
          </c:val>
        </c:ser>
        <c:ser>
          <c:idx val="1"/>
          <c:order val="1"/>
          <c:tx>
            <c:strRef>
              <c:f>'Rozdziały I-V 2015'!$J$33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2015'!$H$34:$H$36</c:f>
              <c:strCache>
                <c:ptCount val="3"/>
                <c:pt idx="0">
                  <c:v>Ogółem 64,24%</c:v>
                </c:pt>
                <c:pt idx="1">
                  <c:v>Płace i pochodne 65,9%</c:v>
                </c:pt>
                <c:pt idx="2">
                  <c:v>Wydatki rzeczowe 56,81%</c:v>
                </c:pt>
              </c:strCache>
            </c:strRef>
          </c:cat>
          <c:val>
            <c:numRef>
              <c:f>'Rozdziały I-V 2015'!$J$34:$J$36</c:f>
              <c:numCache>
                <c:formatCode>#,##0</c:formatCode>
                <c:ptCount val="3"/>
                <c:pt idx="0">
                  <c:v>8619107.209999999</c:v>
                </c:pt>
                <c:pt idx="1">
                  <c:v>6722645.9899999993</c:v>
                </c:pt>
                <c:pt idx="2">
                  <c:v>1896461.2200000025</c:v>
                </c:pt>
              </c:numCache>
            </c:numRef>
          </c:val>
        </c:ser>
        <c:shape val="cylinder"/>
        <c:axId val="79890688"/>
        <c:axId val="79904768"/>
        <c:axId val="78823424"/>
      </c:bar3DChart>
      <c:catAx>
        <c:axId val="798906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9904768"/>
        <c:crosses val="autoZero"/>
        <c:auto val="1"/>
        <c:lblAlgn val="ctr"/>
        <c:lblOffset val="100"/>
      </c:catAx>
      <c:valAx>
        <c:axId val="7990476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9890688"/>
        <c:crosses val="autoZero"/>
        <c:crossBetween val="between"/>
      </c:valAx>
      <c:serAx>
        <c:axId val="78823424"/>
        <c:scaling>
          <c:orientation val="minMax"/>
        </c:scaling>
        <c:delete val="1"/>
        <c:axPos val="b"/>
        <c:tickLblPos val="none"/>
        <c:crossAx val="7990476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148E-2"/>
          <c:y val="3.1154032854444458E-2"/>
          <c:w val="0.8077464275298939"/>
          <c:h val="0.89855020909362249"/>
        </c:manualLayout>
      </c:layout>
      <c:bar3DChart>
        <c:barDir val="col"/>
        <c:grouping val="standard"/>
        <c:shape val="cylinder"/>
        <c:axId val="79911552"/>
        <c:axId val="79929728"/>
        <c:axId val="78825216"/>
      </c:bar3DChart>
      <c:catAx>
        <c:axId val="79911552"/>
        <c:scaling>
          <c:orientation val="minMax"/>
        </c:scaling>
        <c:axPos val="b"/>
        <c:numFmt formatCode="General" sourceLinked="1"/>
        <c:majorTickMark val="none"/>
        <c:tickLblPos val="nextTo"/>
        <c:crossAx val="79929728"/>
        <c:crosses val="autoZero"/>
        <c:auto val="1"/>
        <c:lblAlgn val="ctr"/>
        <c:lblOffset val="100"/>
      </c:catAx>
      <c:valAx>
        <c:axId val="7992972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9911552"/>
        <c:crosses val="autoZero"/>
        <c:crossBetween val="between"/>
      </c:valAx>
      <c:serAx>
        <c:axId val="78825216"/>
        <c:scaling>
          <c:orientation val="minMax"/>
        </c:scaling>
        <c:delete val="1"/>
        <c:axPos val="b"/>
        <c:tickLblPos val="none"/>
        <c:crossAx val="7992972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488"/>
        </c:manualLayout>
      </c:layout>
      <c:bar3DChart>
        <c:barDir val="col"/>
        <c:grouping val="standard"/>
        <c:shape val="cylinder"/>
        <c:axId val="79963648"/>
        <c:axId val="79965184"/>
        <c:axId val="78826560"/>
      </c:bar3DChart>
      <c:catAx>
        <c:axId val="79963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965184"/>
        <c:crosses val="autoZero"/>
        <c:auto val="1"/>
        <c:lblAlgn val="ctr"/>
        <c:lblOffset val="100"/>
      </c:catAx>
      <c:valAx>
        <c:axId val="7996518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963648"/>
        <c:crosses val="autoZero"/>
        <c:crossBetween val="between"/>
      </c:valAx>
      <c:serAx>
        <c:axId val="78826560"/>
        <c:scaling>
          <c:orientation val="minMax"/>
        </c:scaling>
        <c:delete val="1"/>
        <c:axPos val="b"/>
        <c:tickLblPos val="none"/>
        <c:crossAx val="7996518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5352006342729658E-2"/>
          <c:y val="3.3539560419212681E-2"/>
          <c:w val="0.79176998010322086"/>
          <c:h val="0.9047705347553977"/>
        </c:manualLayout>
      </c:layout>
      <c:bar3DChart>
        <c:barDir val="col"/>
        <c:grouping val="standard"/>
        <c:shape val="cylinder"/>
        <c:axId val="79977472"/>
        <c:axId val="79987456"/>
        <c:axId val="79942080"/>
      </c:bar3DChart>
      <c:catAx>
        <c:axId val="79977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987456"/>
        <c:crosses val="autoZero"/>
        <c:auto val="1"/>
        <c:lblAlgn val="ctr"/>
        <c:lblOffset val="100"/>
      </c:catAx>
      <c:valAx>
        <c:axId val="799874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977472"/>
        <c:crosses val="autoZero"/>
        <c:crossBetween val="between"/>
      </c:valAx>
      <c:serAx>
        <c:axId val="79942080"/>
        <c:scaling>
          <c:orientation val="minMax"/>
        </c:scaling>
        <c:delete val="1"/>
        <c:axPos val="b"/>
        <c:tickLblPos val="none"/>
        <c:crossAx val="7998745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8638799893104983E-2"/>
          <c:y val="1.793828463504055E-2"/>
          <c:w val="0.79179240344666413"/>
          <c:h val="0.90842267525830467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2015'!$I$37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2015'!$H$38:$H$40</c:f>
              <c:strCache>
                <c:ptCount val="3"/>
                <c:pt idx="0">
                  <c:v>Ogółem 55,6%</c:v>
                </c:pt>
                <c:pt idx="1">
                  <c:v>Płace i pochodne 56,24%</c:v>
                </c:pt>
                <c:pt idx="2">
                  <c:v>Wydatki rzeczowe 50,4%</c:v>
                </c:pt>
              </c:strCache>
            </c:strRef>
          </c:cat>
          <c:val>
            <c:numRef>
              <c:f>'Rozdziały I-V 2015'!$I$38:$I$40</c:f>
              <c:numCache>
                <c:formatCode>#,##0</c:formatCode>
                <c:ptCount val="3"/>
                <c:pt idx="0">
                  <c:v>1519778.62</c:v>
                </c:pt>
                <c:pt idx="1">
                  <c:v>1368918.2</c:v>
                </c:pt>
                <c:pt idx="2">
                  <c:v>150860.42000000013</c:v>
                </c:pt>
              </c:numCache>
            </c:numRef>
          </c:val>
        </c:ser>
        <c:ser>
          <c:idx val="1"/>
          <c:order val="1"/>
          <c:tx>
            <c:strRef>
              <c:f>'Rozdziały I-V 2015'!$J$37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2015'!$H$38:$H$40</c:f>
              <c:strCache>
                <c:ptCount val="3"/>
                <c:pt idx="0">
                  <c:v>Ogółem 55,6%</c:v>
                </c:pt>
                <c:pt idx="1">
                  <c:v>Płace i pochodne 56,24%</c:v>
                </c:pt>
                <c:pt idx="2">
                  <c:v>Wydatki rzeczowe 50,4%</c:v>
                </c:pt>
              </c:strCache>
            </c:strRef>
          </c:cat>
          <c:val>
            <c:numRef>
              <c:f>'Rozdziały I-V 2015'!$J$38:$J$40</c:f>
              <c:numCache>
                <c:formatCode>#,##0</c:formatCode>
                <c:ptCount val="3"/>
                <c:pt idx="0">
                  <c:v>1213716.3800000004</c:v>
                </c:pt>
                <c:pt idx="1">
                  <c:v>1065223.8</c:v>
                </c:pt>
                <c:pt idx="2">
                  <c:v>148492.57999999981</c:v>
                </c:pt>
              </c:numCache>
            </c:numRef>
          </c:val>
        </c:ser>
        <c:shape val="cylinder"/>
        <c:axId val="80029952"/>
        <c:axId val="80039936"/>
        <c:axId val="79944320"/>
      </c:bar3DChart>
      <c:catAx>
        <c:axId val="800299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039936"/>
        <c:crosses val="autoZero"/>
        <c:auto val="1"/>
        <c:lblAlgn val="ctr"/>
        <c:lblOffset val="100"/>
      </c:catAx>
      <c:valAx>
        <c:axId val="8003993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029952"/>
        <c:crosses val="autoZero"/>
        <c:crossBetween val="between"/>
      </c:valAx>
      <c:serAx>
        <c:axId val="79944320"/>
        <c:scaling>
          <c:orientation val="minMax"/>
        </c:scaling>
        <c:delete val="1"/>
        <c:axPos val="b"/>
        <c:tickLblPos val="none"/>
        <c:crossAx val="8003993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148E-2"/>
          <c:y val="3.1154032854444458E-2"/>
          <c:w val="0.8077464275298939"/>
          <c:h val="0.89855020909362249"/>
        </c:manualLayout>
      </c:layout>
      <c:bar3DChart>
        <c:barDir val="col"/>
        <c:grouping val="standard"/>
        <c:shape val="cylinder"/>
        <c:axId val="80047488"/>
        <c:axId val="80082048"/>
        <c:axId val="80032192"/>
      </c:bar3DChart>
      <c:catAx>
        <c:axId val="80047488"/>
        <c:scaling>
          <c:orientation val="minMax"/>
        </c:scaling>
        <c:axPos val="b"/>
        <c:numFmt formatCode="General" sourceLinked="1"/>
        <c:majorTickMark val="none"/>
        <c:tickLblPos val="nextTo"/>
        <c:crossAx val="80082048"/>
        <c:crosses val="autoZero"/>
        <c:auto val="1"/>
        <c:lblAlgn val="ctr"/>
        <c:lblOffset val="100"/>
      </c:catAx>
      <c:valAx>
        <c:axId val="800820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80047488"/>
        <c:crosses val="autoZero"/>
        <c:crossBetween val="between"/>
      </c:valAx>
      <c:serAx>
        <c:axId val="80032192"/>
        <c:scaling>
          <c:orientation val="minMax"/>
        </c:scaling>
        <c:delete val="1"/>
        <c:axPos val="b"/>
        <c:tickLblPos val="none"/>
        <c:crossAx val="8008204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7211432900207853E-2"/>
          <c:y val="5.0238509527745896E-2"/>
          <c:w val="0.77335566123868082"/>
          <c:h val="0.87429080609686538"/>
        </c:manualLayout>
      </c:layout>
      <c:bar3DChart>
        <c:barDir val="col"/>
        <c:grouping val="standard"/>
        <c:shape val="cylinder"/>
        <c:axId val="80242944"/>
        <c:axId val="80252928"/>
        <c:axId val="80033536"/>
      </c:bar3DChart>
      <c:catAx>
        <c:axId val="802429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52928"/>
        <c:crosses val="autoZero"/>
        <c:auto val="1"/>
        <c:lblAlgn val="ctr"/>
        <c:lblOffset val="100"/>
      </c:catAx>
      <c:valAx>
        <c:axId val="8025292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42944"/>
        <c:crosses val="autoZero"/>
        <c:crossBetween val="between"/>
      </c:valAx>
      <c:serAx>
        <c:axId val="80033536"/>
        <c:scaling>
          <c:orientation val="minMax"/>
        </c:scaling>
        <c:delete val="1"/>
        <c:axPos val="b"/>
        <c:tickLblPos val="none"/>
        <c:crossAx val="8025292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6.0498540765057708E-2"/>
          <c:y val="4.8985992297152156E-2"/>
          <c:w val="0.83121392808380745"/>
          <c:h val="0.90014303966225961"/>
        </c:manualLayout>
      </c:layout>
      <c:bar3DChart>
        <c:barDir val="col"/>
        <c:grouping val="percentStacked"/>
        <c:ser>
          <c:idx val="0"/>
          <c:order val="0"/>
          <c:tx>
            <c:strRef>
              <c:f>'Rozdziały I-V 2015'!$I$65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2015'!$H$66:$H$68</c:f>
              <c:strCache>
                <c:ptCount val="3"/>
                <c:pt idx="0">
                  <c:v>Ogółem 61,88%</c:v>
                </c:pt>
                <c:pt idx="1">
                  <c:v>Płace i pochodne 61,2%</c:v>
                </c:pt>
                <c:pt idx="2">
                  <c:v>Wydatki rzeczowe 65,92%</c:v>
                </c:pt>
              </c:strCache>
            </c:strRef>
          </c:cat>
          <c:val>
            <c:numRef>
              <c:f>'Rozdziały I-V 2015'!$I$66:$I$68</c:f>
              <c:numCache>
                <c:formatCode>#,##0</c:formatCode>
                <c:ptCount val="3"/>
                <c:pt idx="0">
                  <c:v>103783139.86</c:v>
                </c:pt>
                <c:pt idx="1">
                  <c:v>87828396.190000013</c:v>
                </c:pt>
                <c:pt idx="2">
                  <c:v>15954743.669999987</c:v>
                </c:pt>
              </c:numCache>
            </c:numRef>
          </c:val>
        </c:ser>
        <c:ser>
          <c:idx val="1"/>
          <c:order val="1"/>
          <c:tx>
            <c:strRef>
              <c:f>'Rozdziały I-V 2015'!$J$65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2015'!$H$66:$H$68</c:f>
              <c:strCache>
                <c:ptCount val="3"/>
                <c:pt idx="0">
                  <c:v>Ogółem 61,88%</c:v>
                </c:pt>
                <c:pt idx="1">
                  <c:v>Płace i pochodne 61,2%</c:v>
                </c:pt>
                <c:pt idx="2">
                  <c:v>Wydatki rzeczowe 65,92%</c:v>
                </c:pt>
              </c:strCache>
            </c:strRef>
          </c:cat>
          <c:val>
            <c:numRef>
              <c:f>'Rozdziały I-V 2015'!$J$66:$J$68</c:f>
              <c:numCache>
                <c:formatCode>#,##0</c:formatCode>
                <c:ptCount val="3"/>
                <c:pt idx="0">
                  <c:v>63941572.140000001</c:v>
                </c:pt>
                <c:pt idx="1">
                  <c:v>55692624.810000002</c:v>
                </c:pt>
                <c:pt idx="2">
                  <c:v>8248947.3300000131</c:v>
                </c:pt>
              </c:numCache>
            </c:numRef>
          </c:val>
        </c:ser>
        <c:gapWidth val="55"/>
        <c:gapDepth val="55"/>
        <c:shape val="cylinder"/>
        <c:axId val="70539520"/>
        <c:axId val="70545408"/>
        <c:axId val="0"/>
      </c:bar3DChart>
      <c:catAx>
        <c:axId val="705395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70545408"/>
        <c:crosses val="autoZero"/>
        <c:auto val="1"/>
        <c:lblAlgn val="ctr"/>
        <c:lblOffset val="100"/>
      </c:catAx>
      <c:valAx>
        <c:axId val="705454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70539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709028918814103"/>
          <c:y val="0.42722887816386423"/>
          <c:w val="0.11653893379336094"/>
          <c:h val="0.17438034192057753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chemeClr val="accent6">
        <a:lumMod val="20000"/>
        <a:lumOff val="80000"/>
      </a:schemeClr>
    </a:solidFill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5496065825527744"/>
          <c:y val="8.2042815379988601E-2"/>
          <c:w val="0.72497119297462553"/>
          <c:h val="0.83466860573520196"/>
        </c:manualLayout>
      </c:layout>
      <c:bar3DChart>
        <c:barDir val="col"/>
        <c:grouping val="standard"/>
        <c:shape val="cylinder"/>
        <c:axId val="80277504"/>
        <c:axId val="80279040"/>
        <c:axId val="80034880"/>
      </c:bar3DChart>
      <c:catAx>
        <c:axId val="8027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79040"/>
        <c:crosses val="autoZero"/>
        <c:auto val="1"/>
        <c:lblAlgn val="ctr"/>
        <c:lblOffset val="100"/>
      </c:catAx>
      <c:valAx>
        <c:axId val="8027904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77504"/>
        <c:crosses val="autoZero"/>
        <c:crossBetween val="between"/>
      </c:valAx>
      <c:serAx>
        <c:axId val="80034880"/>
        <c:scaling>
          <c:orientation val="minMax"/>
        </c:scaling>
        <c:delete val="1"/>
        <c:axPos val="b"/>
        <c:tickLblPos val="none"/>
        <c:crossAx val="8027904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732115692364969E-2"/>
          <c:y val="3.2657661693503606E-2"/>
          <c:w val="0.79171956265614662"/>
          <c:h val="0.8975436421042823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2015'!$I$45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2015'!$H$46:$H$48</c:f>
              <c:strCache>
                <c:ptCount val="3"/>
                <c:pt idx="0">
                  <c:v>Ogółem 61,44%</c:v>
                </c:pt>
                <c:pt idx="1">
                  <c:v>Płace i pochodne 61,2%</c:v>
                </c:pt>
                <c:pt idx="2">
                  <c:v>Wydatki rzeczowe 65,36%</c:v>
                </c:pt>
              </c:strCache>
            </c:strRef>
          </c:cat>
          <c:val>
            <c:numRef>
              <c:f>'Rozdziały I-V 2015'!$I$46:$I$48</c:f>
              <c:numCache>
                <c:formatCode>#,##0</c:formatCode>
                <c:ptCount val="3"/>
                <c:pt idx="0">
                  <c:v>1737892.11</c:v>
                </c:pt>
                <c:pt idx="1">
                  <c:v>1631868.4300000002</c:v>
                </c:pt>
                <c:pt idx="2">
                  <c:v>106023.67999999995</c:v>
                </c:pt>
              </c:numCache>
            </c:numRef>
          </c:val>
        </c:ser>
        <c:ser>
          <c:idx val="1"/>
          <c:order val="1"/>
          <c:tx>
            <c:strRef>
              <c:f>'Rozdziały I-V 2015'!$J$45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2015'!$H$46:$H$48</c:f>
              <c:strCache>
                <c:ptCount val="3"/>
                <c:pt idx="0">
                  <c:v>Ogółem 61,44%</c:v>
                </c:pt>
                <c:pt idx="1">
                  <c:v>Płace i pochodne 61,2%</c:v>
                </c:pt>
                <c:pt idx="2">
                  <c:v>Wydatki rzeczowe 65,36%</c:v>
                </c:pt>
              </c:strCache>
            </c:strRef>
          </c:cat>
          <c:val>
            <c:numRef>
              <c:f>'Rozdziały I-V 2015'!$J$46:$J$48</c:f>
              <c:numCache>
                <c:formatCode>#,##0</c:formatCode>
                <c:ptCount val="3"/>
                <c:pt idx="0">
                  <c:v>1090648.8900000004</c:v>
                </c:pt>
                <c:pt idx="1">
                  <c:v>1034449.5699999997</c:v>
                </c:pt>
                <c:pt idx="2">
                  <c:v>56199.320000000065</c:v>
                </c:pt>
              </c:numCache>
            </c:numRef>
          </c:val>
        </c:ser>
        <c:shape val="cylinder"/>
        <c:axId val="80288768"/>
        <c:axId val="80315136"/>
        <c:axId val="80229696"/>
      </c:bar3DChart>
      <c:catAx>
        <c:axId val="80288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315136"/>
        <c:crosses val="autoZero"/>
        <c:auto val="1"/>
        <c:lblAlgn val="ctr"/>
        <c:lblOffset val="100"/>
      </c:catAx>
      <c:valAx>
        <c:axId val="8031513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288768"/>
        <c:crosses val="autoZero"/>
        <c:crossBetween val="between"/>
      </c:valAx>
      <c:serAx>
        <c:axId val="80229696"/>
        <c:scaling>
          <c:orientation val="minMax"/>
        </c:scaling>
        <c:delete val="1"/>
        <c:axPos val="b"/>
        <c:tickLblPos val="none"/>
        <c:crossAx val="8031513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148E-2"/>
          <c:y val="3.1154032854444458E-2"/>
          <c:w val="0.8077464275298939"/>
          <c:h val="0.89855020909362249"/>
        </c:manualLayout>
      </c:layout>
      <c:bar3DChart>
        <c:barDir val="col"/>
        <c:grouping val="standard"/>
        <c:shape val="cylinder"/>
        <c:axId val="80330112"/>
        <c:axId val="80151680"/>
        <c:axId val="80231488"/>
      </c:bar3DChart>
      <c:catAx>
        <c:axId val="80330112"/>
        <c:scaling>
          <c:orientation val="minMax"/>
        </c:scaling>
        <c:axPos val="b"/>
        <c:numFmt formatCode="General" sourceLinked="1"/>
        <c:majorTickMark val="none"/>
        <c:tickLblPos val="nextTo"/>
        <c:crossAx val="80151680"/>
        <c:crosses val="autoZero"/>
        <c:auto val="1"/>
        <c:lblAlgn val="ctr"/>
        <c:lblOffset val="100"/>
      </c:catAx>
      <c:valAx>
        <c:axId val="8015168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80330112"/>
        <c:crosses val="autoZero"/>
        <c:crossBetween val="between"/>
      </c:valAx>
      <c:serAx>
        <c:axId val="80231488"/>
        <c:scaling>
          <c:orientation val="minMax"/>
        </c:scaling>
        <c:delete val="1"/>
        <c:axPos val="b"/>
        <c:tickLblPos val="none"/>
        <c:crossAx val="8015168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8554153705144032E-2"/>
          <c:y val="4.7766050520280746E-2"/>
          <c:w val="0.78088086938752832"/>
          <c:h val="0.87266601525149345"/>
        </c:manualLayout>
      </c:layout>
      <c:bar3DChart>
        <c:barDir val="col"/>
        <c:grouping val="standard"/>
        <c:shape val="cylinder"/>
        <c:axId val="80177408"/>
        <c:axId val="80183296"/>
        <c:axId val="80310720"/>
      </c:bar3DChart>
      <c:catAx>
        <c:axId val="80177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183296"/>
        <c:crosses val="autoZero"/>
        <c:auto val="1"/>
        <c:lblAlgn val="ctr"/>
        <c:lblOffset val="100"/>
      </c:catAx>
      <c:valAx>
        <c:axId val="801832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177408"/>
        <c:crosses val="autoZero"/>
        <c:crossBetween val="between"/>
      </c:valAx>
      <c:serAx>
        <c:axId val="80310720"/>
        <c:scaling>
          <c:orientation val="minMax"/>
        </c:scaling>
        <c:delete val="1"/>
        <c:axPos val="b"/>
        <c:tickLblPos val="none"/>
        <c:crossAx val="8018329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hape val="cylinder"/>
        <c:axId val="80203776"/>
        <c:axId val="80205312"/>
        <c:axId val="80312064"/>
      </c:bar3DChart>
      <c:catAx>
        <c:axId val="802037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05312"/>
        <c:crosses val="autoZero"/>
        <c:auto val="1"/>
        <c:lblAlgn val="ctr"/>
        <c:lblOffset val="100"/>
      </c:catAx>
      <c:valAx>
        <c:axId val="802053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203776"/>
        <c:crosses val="autoZero"/>
        <c:crossBetween val="between"/>
      </c:valAx>
      <c:serAx>
        <c:axId val="80312064"/>
        <c:scaling>
          <c:orientation val="minMax"/>
        </c:scaling>
        <c:delete val="1"/>
        <c:axPos val="b"/>
        <c:tickLblPos val="none"/>
        <c:crossAx val="8020531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831340168552754E-2"/>
          <c:y val="3.1804305852242712E-2"/>
          <c:w val="0.78567460758328467"/>
          <c:h val="0.91315489379934422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2015'!$I$49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2015'!$H$50:$H$52</c:f>
              <c:strCache>
                <c:ptCount val="3"/>
                <c:pt idx="0">
                  <c:v>Ogółem 61,08%</c:v>
                </c:pt>
                <c:pt idx="1">
                  <c:v>Płace i pochodne 60,57%</c:v>
                </c:pt>
                <c:pt idx="2">
                  <c:v>Wydatki rzeczowe 71,59%</c:v>
                </c:pt>
              </c:strCache>
            </c:strRef>
          </c:cat>
          <c:val>
            <c:numRef>
              <c:f>'Rozdziały I-V 2015'!$I$50:$I$52</c:f>
              <c:numCache>
                <c:formatCode>#,##0</c:formatCode>
                <c:ptCount val="3"/>
                <c:pt idx="0">
                  <c:v>5016899.05</c:v>
                </c:pt>
                <c:pt idx="1">
                  <c:v>4741751.330000001</c:v>
                </c:pt>
                <c:pt idx="2">
                  <c:v>275147.71999999881</c:v>
                </c:pt>
              </c:numCache>
            </c:numRef>
          </c:val>
        </c:ser>
        <c:ser>
          <c:idx val="1"/>
          <c:order val="1"/>
          <c:tx>
            <c:strRef>
              <c:f>'Rozdziały I-V 2015'!$J$49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2015'!$H$50:$H$52</c:f>
              <c:strCache>
                <c:ptCount val="3"/>
                <c:pt idx="0">
                  <c:v>Ogółem 61,08%</c:v>
                </c:pt>
                <c:pt idx="1">
                  <c:v>Płace i pochodne 60,57%</c:v>
                </c:pt>
                <c:pt idx="2">
                  <c:v>Wydatki rzeczowe 71,59%</c:v>
                </c:pt>
              </c:strCache>
            </c:strRef>
          </c:cat>
          <c:val>
            <c:numRef>
              <c:f>'Rozdziały I-V 2015'!$J$50:$J$52</c:f>
              <c:numCache>
                <c:formatCode>#,##0</c:formatCode>
                <c:ptCount val="3"/>
                <c:pt idx="0">
                  <c:v>3196222.9499999997</c:v>
                </c:pt>
                <c:pt idx="1">
                  <c:v>3087016.669999999</c:v>
                </c:pt>
                <c:pt idx="2">
                  <c:v>109206.28000000119</c:v>
                </c:pt>
              </c:numCache>
            </c:numRef>
          </c:val>
        </c:ser>
        <c:shape val="cylinder"/>
        <c:axId val="80702464"/>
        <c:axId val="80704256"/>
        <c:axId val="80723968"/>
      </c:bar3DChart>
      <c:catAx>
        <c:axId val="807024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704256"/>
        <c:crosses val="autoZero"/>
        <c:auto val="1"/>
        <c:lblAlgn val="ctr"/>
        <c:lblOffset val="100"/>
      </c:catAx>
      <c:valAx>
        <c:axId val="807042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702464"/>
        <c:crosses val="autoZero"/>
        <c:crossBetween val="between"/>
      </c:valAx>
      <c:serAx>
        <c:axId val="80723968"/>
        <c:scaling>
          <c:orientation val="minMax"/>
        </c:scaling>
        <c:delete val="1"/>
        <c:axPos val="b"/>
        <c:tickLblPos val="none"/>
        <c:crossAx val="8070425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8851584524156703E-2"/>
          <c:y val="3.1154032854444458E-2"/>
          <c:w val="0.83498408185087969"/>
          <c:h val="0.89855020909362249"/>
        </c:manualLayout>
      </c:layout>
      <c:bar3DChart>
        <c:barDir val="col"/>
        <c:grouping val="percentStacked"/>
        <c:gapWidth val="55"/>
        <c:gapDepth val="55"/>
        <c:shape val="cylinder"/>
        <c:axId val="80744832"/>
        <c:axId val="80746368"/>
        <c:axId val="0"/>
      </c:bar3DChart>
      <c:catAx>
        <c:axId val="80744832"/>
        <c:scaling>
          <c:orientation val="minMax"/>
        </c:scaling>
        <c:axPos val="b"/>
        <c:numFmt formatCode="General" sourceLinked="1"/>
        <c:majorTickMark val="none"/>
        <c:tickLblPos val="nextTo"/>
        <c:crossAx val="80746368"/>
        <c:crosses val="autoZero"/>
        <c:auto val="1"/>
        <c:lblAlgn val="ctr"/>
        <c:lblOffset val="100"/>
      </c:catAx>
      <c:valAx>
        <c:axId val="807463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0744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percentStacked"/>
        <c:gapWidth val="55"/>
        <c:gapDepth val="55"/>
        <c:shape val="cylinder"/>
        <c:axId val="80779136"/>
        <c:axId val="80780672"/>
        <c:axId val="0"/>
      </c:bar3DChart>
      <c:catAx>
        <c:axId val="80779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780672"/>
        <c:crosses val="autoZero"/>
        <c:auto val="1"/>
        <c:lblAlgn val="ctr"/>
        <c:lblOffset val="100"/>
      </c:catAx>
      <c:valAx>
        <c:axId val="807806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779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percentStacked"/>
        <c:gapWidth val="55"/>
        <c:gapDepth val="55"/>
        <c:shape val="cylinder"/>
        <c:axId val="80800000"/>
        <c:axId val="80809984"/>
        <c:axId val="0"/>
      </c:bar3DChart>
      <c:catAx>
        <c:axId val="808000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809984"/>
        <c:crosses val="autoZero"/>
        <c:auto val="1"/>
        <c:lblAlgn val="ctr"/>
        <c:lblOffset val="100"/>
      </c:catAx>
      <c:valAx>
        <c:axId val="8080998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0800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287055617222477"/>
          <c:y val="0.44967293060627672"/>
          <c:w val="0.10244707323571717"/>
          <c:h val="0.10634347079715159"/>
        </c:manualLayout>
      </c:layout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'Rozdziały I-V 2015'!$I$69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2015'!$H$70:$H$72</c:f>
              <c:strCache>
                <c:ptCount val="3"/>
                <c:pt idx="0">
                  <c:v>Ogółem 62,86%</c:v>
                </c:pt>
                <c:pt idx="1">
                  <c:v>Płace i pochodne 59,57%</c:v>
                </c:pt>
                <c:pt idx="2">
                  <c:v>Wydatki rzeczowe 75,87%</c:v>
                </c:pt>
              </c:strCache>
            </c:strRef>
          </c:cat>
          <c:val>
            <c:numRef>
              <c:f>'Rozdziały I-V 2015'!$I$70:$I$72</c:f>
              <c:numCache>
                <c:formatCode>#,##0</c:formatCode>
                <c:ptCount val="3"/>
                <c:pt idx="0">
                  <c:v>10360571.43</c:v>
                </c:pt>
                <c:pt idx="1">
                  <c:v>7835706.2999999998</c:v>
                </c:pt>
                <c:pt idx="2">
                  <c:v>2524865.1300000004</c:v>
                </c:pt>
              </c:numCache>
            </c:numRef>
          </c:val>
        </c:ser>
        <c:ser>
          <c:idx val="1"/>
          <c:order val="1"/>
          <c:tx>
            <c:strRef>
              <c:f>'Rozdziały I-V 2015'!$J$69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2015'!$H$70:$H$72</c:f>
              <c:strCache>
                <c:ptCount val="3"/>
                <c:pt idx="0">
                  <c:v>Ogółem 62,86%</c:v>
                </c:pt>
                <c:pt idx="1">
                  <c:v>Płace i pochodne 59,57%</c:v>
                </c:pt>
                <c:pt idx="2">
                  <c:v>Wydatki rzeczowe 75,87%</c:v>
                </c:pt>
              </c:strCache>
            </c:strRef>
          </c:cat>
          <c:val>
            <c:numRef>
              <c:f>'Rozdziały I-V 2015'!$J$70:$J$72</c:f>
              <c:numCache>
                <c:formatCode>#,##0</c:formatCode>
                <c:ptCount val="3"/>
                <c:pt idx="0">
                  <c:v>6121645.5700000003</c:v>
                </c:pt>
                <c:pt idx="1">
                  <c:v>5318519.7000000011</c:v>
                </c:pt>
                <c:pt idx="2">
                  <c:v>803125.86999999953</c:v>
                </c:pt>
              </c:numCache>
            </c:numRef>
          </c:val>
        </c:ser>
        <c:gapWidth val="55"/>
        <c:gapDepth val="55"/>
        <c:shape val="cylinder"/>
        <c:axId val="80847232"/>
        <c:axId val="80848768"/>
        <c:axId val="0"/>
      </c:bar3DChart>
      <c:catAx>
        <c:axId val="808472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848768"/>
        <c:crosses val="autoZero"/>
        <c:auto val="1"/>
        <c:lblAlgn val="ctr"/>
        <c:lblOffset val="100"/>
      </c:catAx>
      <c:valAx>
        <c:axId val="8084876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0847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352580927384064E-2"/>
          <c:y val="0.10220432646046819"/>
          <c:w val="0.80374914941188003"/>
          <c:h val="0.82875025712760031"/>
        </c:manualLayout>
      </c:layout>
      <c:bar3DChart>
        <c:barDir val="col"/>
        <c:grouping val="standard"/>
        <c:shape val="cylinder"/>
        <c:axId val="70551808"/>
        <c:axId val="70565888"/>
        <c:axId val="70100288"/>
      </c:bar3DChart>
      <c:catAx>
        <c:axId val="70551808"/>
        <c:scaling>
          <c:orientation val="minMax"/>
        </c:scaling>
        <c:axPos val="b"/>
        <c:numFmt formatCode="General" sourceLinked="1"/>
        <c:majorTickMark val="none"/>
        <c:tickLblPos val="nextTo"/>
        <c:crossAx val="70565888"/>
        <c:crosses val="autoZero"/>
        <c:auto val="1"/>
        <c:lblAlgn val="ctr"/>
        <c:lblOffset val="100"/>
      </c:catAx>
      <c:valAx>
        <c:axId val="705658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0551808"/>
        <c:crosses val="autoZero"/>
        <c:crossBetween val="between"/>
      </c:valAx>
      <c:serAx>
        <c:axId val="70100288"/>
        <c:scaling>
          <c:orientation val="minMax"/>
        </c:scaling>
        <c:delete val="1"/>
        <c:axPos val="b"/>
        <c:tickLblPos val="none"/>
        <c:crossAx val="7056588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148E-2"/>
          <c:y val="3.1154032854444458E-2"/>
          <c:w val="0.8077464275298939"/>
          <c:h val="0.89855020909362249"/>
        </c:manualLayout>
      </c:layout>
      <c:bar3DChart>
        <c:barDir val="col"/>
        <c:grouping val="standard"/>
        <c:shape val="cylinder"/>
        <c:axId val="86969728"/>
        <c:axId val="86979712"/>
        <c:axId val="80824960"/>
      </c:bar3DChart>
      <c:catAx>
        <c:axId val="86969728"/>
        <c:scaling>
          <c:orientation val="minMax"/>
        </c:scaling>
        <c:axPos val="b"/>
        <c:numFmt formatCode="General" sourceLinked="1"/>
        <c:majorTickMark val="none"/>
        <c:tickLblPos val="nextTo"/>
        <c:crossAx val="86979712"/>
        <c:crosses val="autoZero"/>
        <c:auto val="1"/>
        <c:lblAlgn val="ctr"/>
        <c:lblOffset val="100"/>
      </c:catAx>
      <c:valAx>
        <c:axId val="8697971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86969728"/>
        <c:crosses val="autoZero"/>
        <c:crossBetween val="between"/>
      </c:valAx>
      <c:serAx>
        <c:axId val="80824960"/>
        <c:scaling>
          <c:orientation val="minMax"/>
        </c:scaling>
        <c:delete val="1"/>
        <c:axPos val="b"/>
        <c:tickLblPos val="none"/>
        <c:crossAx val="8697971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0699715764129E-2"/>
          <c:y val="3.2100713764044456E-2"/>
          <c:w val="0.79355759881153776"/>
          <c:h val="0.89008484485330408"/>
        </c:manualLayout>
      </c:layout>
      <c:bar3DChart>
        <c:barDir val="col"/>
        <c:grouping val="standard"/>
        <c:shape val="cylinder"/>
        <c:axId val="86993152"/>
        <c:axId val="87007232"/>
        <c:axId val="86999040"/>
      </c:bar3DChart>
      <c:catAx>
        <c:axId val="869931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007232"/>
        <c:crosses val="autoZero"/>
        <c:auto val="1"/>
        <c:lblAlgn val="ctr"/>
        <c:lblOffset val="100"/>
      </c:catAx>
      <c:valAx>
        <c:axId val="870072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6993152"/>
        <c:crosses val="autoZero"/>
        <c:crossBetween val="between"/>
      </c:valAx>
      <c:serAx>
        <c:axId val="86999040"/>
        <c:scaling>
          <c:orientation val="minMax"/>
        </c:scaling>
        <c:delete val="1"/>
        <c:axPos val="b"/>
        <c:tickLblPos val="none"/>
        <c:crossAx val="8700723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6434712760529062E-2"/>
          <c:y val="3.2100713764044456E-2"/>
          <c:w val="0.79547749365114795"/>
          <c:h val="0.8954674435080987"/>
        </c:manualLayout>
      </c:layout>
      <c:bar3DChart>
        <c:barDir val="col"/>
        <c:grouping val="standard"/>
        <c:shape val="cylinder"/>
        <c:axId val="87023616"/>
        <c:axId val="87025152"/>
        <c:axId val="87000384"/>
      </c:bar3DChart>
      <c:catAx>
        <c:axId val="87023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025152"/>
        <c:crosses val="autoZero"/>
        <c:auto val="1"/>
        <c:lblAlgn val="ctr"/>
        <c:lblOffset val="100"/>
      </c:catAx>
      <c:valAx>
        <c:axId val="8702515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023616"/>
        <c:crosses val="autoZero"/>
        <c:crossBetween val="between"/>
      </c:valAx>
      <c:serAx>
        <c:axId val="87000384"/>
        <c:scaling>
          <c:orientation val="minMax"/>
        </c:scaling>
        <c:delete val="1"/>
        <c:axPos val="b"/>
        <c:tickLblPos val="none"/>
        <c:crossAx val="8702515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9965945812784132E-2"/>
          <c:y val="1.5605023985726298E-2"/>
          <c:w val="0.79354823670385843"/>
          <c:h val="0.9131549135706233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2015'!$H$54:$H$56</c:f>
              <c:strCache>
                <c:ptCount val="3"/>
                <c:pt idx="0">
                  <c:v>Ogółem 61,76%</c:v>
                </c:pt>
                <c:pt idx="1">
                  <c:v>Płace i pochodne 59,72%</c:v>
                </c:pt>
                <c:pt idx="2">
                  <c:v>Wydatki rzeczowe 80,36%</c:v>
                </c:pt>
              </c:strCache>
            </c:strRef>
          </c:cat>
          <c:val>
            <c:numRef>
              <c:f>'Rozdziały I-V 2015'!$I$54:$I$56</c:f>
              <c:numCache>
                <c:formatCode>#,##0</c:formatCode>
                <c:ptCount val="3"/>
                <c:pt idx="0">
                  <c:v>4692711.4300000006</c:v>
                </c:pt>
                <c:pt idx="1">
                  <c:v>4087182.1699999995</c:v>
                </c:pt>
                <c:pt idx="2">
                  <c:v>605529.26000000024</c:v>
                </c:pt>
              </c:numCache>
            </c:numRef>
          </c:val>
        </c:ser>
        <c:ser>
          <c:idx val="1"/>
          <c:order val="1"/>
          <c:tx>
            <c:strRef>
              <c:f>'Rozdziały I-V 2015'!$J$53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2015'!$H$54:$H$56</c:f>
              <c:strCache>
                <c:ptCount val="3"/>
                <c:pt idx="0">
                  <c:v>Ogółem 61,76%</c:v>
                </c:pt>
                <c:pt idx="1">
                  <c:v>Płace i pochodne 59,72%</c:v>
                </c:pt>
                <c:pt idx="2">
                  <c:v>Wydatki rzeczowe 80,36%</c:v>
                </c:pt>
              </c:strCache>
            </c:strRef>
          </c:cat>
          <c:val>
            <c:numRef>
              <c:f>'Rozdziały I-V 2015'!$J$54:$J$56</c:f>
              <c:numCache>
                <c:formatCode>#,##0</c:formatCode>
                <c:ptCount val="3"/>
                <c:pt idx="0">
                  <c:v>2905223.5700000003</c:v>
                </c:pt>
                <c:pt idx="1">
                  <c:v>2757196.83</c:v>
                </c:pt>
                <c:pt idx="2">
                  <c:v>148026.73999999976</c:v>
                </c:pt>
              </c:numCache>
            </c:numRef>
          </c:val>
        </c:ser>
        <c:shape val="cylinder"/>
        <c:axId val="87067648"/>
        <c:axId val="87077632"/>
        <c:axId val="87002624"/>
      </c:bar3DChart>
      <c:catAx>
        <c:axId val="870676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7077632"/>
        <c:crosses val="autoZero"/>
        <c:auto val="1"/>
        <c:lblAlgn val="ctr"/>
        <c:lblOffset val="100"/>
      </c:catAx>
      <c:valAx>
        <c:axId val="870776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7067648"/>
        <c:crosses val="autoZero"/>
        <c:crossBetween val="between"/>
      </c:valAx>
      <c:serAx>
        <c:axId val="87002624"/>
        <c:scaling>
          <c:orientation val="minMax"/>
        </c:scaling>
        <c:delete val="1"/>
        <c:axPos val="b"/>
        <c:tickLblPos val="none"/>
        <c:crossAx val="8707763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737957687241098"/>
          <c:y val="0.45066509003553334"/>
          <c:w val="0.11262042312758899"/>
          <c:h val="9.8669819928933228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9916399338971655E-2"/>
          <c:y val="3.6766098176233435E-2"/>
          <c:w val="0.80928963740643622"/>
          <c:h val="0.89855020909362249"/>
        </c:manualLayout>
      </c:layout>
      <c:bar3DChart>
        <c:barDir val="col"/>
        <c:grouping val="standard"/>
        <c:shape val="cylinder"/>
        <c:axId val="87167360"/>
        <c:axId val="87168896"/>
        <c:axId val="87070016"/>
      </c:bar3DChart>
      <c:catAx>
        <c:axId val="87167360"/>
        <c:scaling>
          <c:orientation val="minMax"/>
        </c:scaling>
        <c:axPos val="b"/>
        <c:numFmt formatCode="General" sourceLinked="1"/>
        <c:majorTickMark val="none"/>
        <c:tickLblPos val="nextTo"/>
        <c:crossAx val="87168896"/>
        <c:crosses val="autoZero"/>
        <c:auto val="1"/>
        <c:lblAlgn val="ctr"/>
        <c:lblOffset val="100"/>
      </c:catAx>
      <c:valAx>
        <c:axId val="871688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87167360"/>
        <c:crosses val="autoZero"/>
        <c:crossBetween val="between"/>
      </c:valAx>
      <c:serAx>
        <c:axId val="87070016"/>
        <c:scaling>
          <c:orientation val="minMax"/>
        </c:scaling>
        <c:delete val="1"/>
        <c:axPos val="b"/>
        <c:tickLblPos val="none"/>
        <c:crossAx val="8716889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488"/>
        </c:manualLayout>
      </c:layout>
      <c:bar3DChart>
        <c:barDir val="col"/>
        <c:grouping val="standard"/>
        <c:shape val="cylinder"/>
        <c:axId val="87206912"/>
        <c:axId val="87216896"/>
        <c:axId val="87071360"/>
      </c:bar3DChart>
      <c:catAx>
        <c:axId val="87206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216896"/>
        <c:crosses val="autoZero"/>
        <c:auto val="1"/>
        <c:lblAlgn val="ctr"/>
        <c:lblOffset val="100"/>
      </c:catAx>
      <c:valAx>
        <c:axId val="872168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206912"/>
        <c:crosses val="autoZero"/>
        <c:crossBetween val="between"/>
      </c:valAx>
      <c:serAx>
        <c:axId val="87071360"/>
        <c:scaling>
          <c:orientation val="minMax"/>
        </c:scaling>
        <c:delete val="1"/>
        <c:axPos val="b"/>
        <c:tickLblPos val="none"/>
        <c:crossAx val="8721689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hape val="cylinder"/>
        <c:axId val="87241472"/>
        <c:axId val="87243008"/>
        <c:axId val="87195648"/>
      </c:bar3DChart>
      <c:catAx>
        <c:axId val="87241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243008"/>
        <c:crosses val="autoZero"/>
        <c:auto val="1"/>
        <c:lblAlgn val="ctr"/>
        <c:lblOffset val="100"/>
      </c:catAx>
      <c:valAx>
        <c:axId val="8724300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241472"/>
        <c:crosses val="autoZero"/>
        <c:crossBetween val="between"/>
      </c:valAx>
      <c:serAx>
        <c:axId val="87195648"/>
        <c:scaling>
          <c:orientation val="minMax"/>
        </c:scaling>
        <c:delete val="1"/>
        <c:axPos val="b"/>
        <c:tickLblPos val="none"/>
        <c:crossAx val="8724300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732104841203833E-2"/>
          <c:y val="1.763692923008555E-2"/>
          <c:w val="0.79168831090839764"/>
          <c:h val="0.926360959893345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2015'!$H$58:$H$60</c:f>
              <c:strCache>
                <c:ptCount val="3"/>
                <c:pt idx="0">
                  <c:v>Ogółem 59,94%</c:v>
                </c:pt>
                <c:pt idx="1">
                  <c:v>Płace i pochodne 58,78%</c:v>
                </c:pt>
                <c:pt idx="2">
                  <c:v>Wydatki rzeczowe 74,08%</c:v>
                </c:pt>
              </c:strCache>
            </c:strRef>
          </c:cat>
          <c:val>
            <c:numRef>
              <c:f>'Rozdziały I-V 2015'!$I$58:$I$60</c:f>
              <c:numCache>
                <c:formatCode>#,##0</c:formatCode>
                <c:ptCount val="3"/>
                <c:pt idx="0">
                  <c:v>2637351.52</c:v>
                </c:pt>
                <c:pt idx="1">
                  <c:v>2390579.13</c:v>
                </c:pt>
                <c:pt idx="2">
                  <c:v>246772.3900000001</c:v>
                </c:pt>
              </c:numCache>
            </c:numRef>
          </c:val>
        </c:ser>
        <c:ser>
          <c:idx val="1"/>
          <c:order val="1"/>
          <c:tx>
            <c:strRef>
              <c:f>'Rozdziały I-V 2015'!$J$57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2015'!$H$58:$H$60</c:f>
              <c:strCache>
                <c:ptCount val="3"/>
                <c:pt idx="0">
                  <c:v>Ogółem 59,94%</c:v>
                </c:pt>
                <c:pt idx="1">
                  <c:v>Płace i pochodne 58,78%</c:v>
                </c:pt>
                <c:pt idx="2">
                  <c:v>Wydatki rzeczowe 74,08%</c:v>
                </c:pt>
              </c:strCache>
            </c:strRef>
          </c:cat>
          <c:val>
            <c:numRef>
              <c:f>'Rozdziały I-V 2015'!$J$58:$J$60</c:f>
              <c:numCache>
                <c:formatCode>#,##0</c:formatCode>
                <c:ptCount val="3"/>
                <c:pt idx="0">
                  <c:v>1762799.48</c:v>
                </c:pt>
                <c:pt idx="1">
                  <c:v>1676456.87</c:v>
                </c:pt>
                <c:pt idx="2">
                  <c:v>86342.609999999884</c:v>
                </c:pt>
              </c:numCache>
            </c:numRef>
          </c:val>
        </c:ser>
        <c:shape val="cylinder"/>
        <c:axId val="87277568"/>
        <c:axId val="87279104"/>
        <c:axId val="87197888"/>
      </c:bar3DChart>
      <c:catAx>
        <c:axId val="87277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7279104"/>
        <c:crosses val="autoZero"/>
        <c:auto val="1"/>
        <c:lblAlgn val="ctr"/>
        <c:lblOffset val="100"/>
      </c:catAx>
      <c:valAx>
        <c:axId val="872791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7277568"/>
        <c:crosses val="autoZero"/>
        <c:crossBetween val="between"/>
      </c:valAx>
      <c:serAx>
        <c:axId val="87197888"/>
        <c:scaling>
          <c:orientation val="minMax"/>
        </c:scaling>
        <c:delete val="1"/>
        <c:axPos val="b"/>
        <c:tickLblPos val="none"/>
        <c:crossAx val="87279104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636497846585616"/>
          <c:y val="0.44984284153612564"/>
          <c:w val="0.11363502153414387"/>
          <c:h val="0.10031431692774874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8373189462428314E-2"/>
          <c:y val="3.1154032854444458E-2"/>
          <c:w val="0.81083284728297855"/>
          <c:h val="0.91258037239809564"/>
        </c:manualLayout>
      </c:layout>
      <c:bar3DChart>
        <c:barDir val="col"/>
        <c:grouping val="standard"/>
        <c:shape val="cylinder"/>
        <c:axId val="87151360"/>
        <c:axId val="87152896"/>
        <c:axId val="87285760"/>
      </c:bar3DChart>
      <c:catAx>
        <c:axId val="87151360"/>
        <c:scaling>
          <c:orientation val="minMax"/>
        </c:scaling>
        <c:axPos val="b"/>
        <c:numFmt formatCode="General" sourceLinked="1"/>
        <c:majorTickMark val="none"/>
        <c:tickLblPos val="nextTo"/>
        <c:crossAx val="87152896"/>
        <c:crosses val="autoZero"/>
        <c:auto val="1"/>
        <c:lblAlgn val="ctr"/>
        <c:lblOffset val="100"/>
      </c:catAx>
      <c:valAx>
        <c:axId val="8715289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87151360"/>
        <c:crosses val="autoZero"/>
        <c:crossBetween val="between"/>
      </c:valAx>
      <c:serAx>
        <c:axId val="87285760"/>
        <c:scaling>
          <c:orientation val="minMax"/>
        </c:scaling>
        <c:delete val="1"/>
        <c:axPos val="b"/>
        <c:tickLblPos val="none"/>
        <c:crossAx val="8715289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2.0535514268906388E-2"/>
          <c:w val="0.79643854055898555"/>
          <c:h val="0.89008484485330408"/>
        </c:manualLayout>
      </c:layout>
      <c:bar3DChart>
        <c:barDir val="col"/>
        <c:grouping val="standard"/>
        <c:shape val="cylinder"/>
        <c:axId val="87965056"/>
        <c:axId val="87979136"/>
        <c:axId val="87287104"/>
      </c:bar3DChart>
      <c:catAx>
        <c:axId val="87965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979136"/>
        <c:crosses val="autoZero"/>
        <c:auto val="1"/>
        <c:lblAlgn val="ctr"/>
        <c:lblOffset val="100"/>
      </c:catAx>
      <c:valAx>
        <c:axId val="8797913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965056"/>
        <c:crosses val="autoZero"/>
        <c:crossBetween val="between"/>
      </c:valAx>
      <c:serAx>
        <c:axId val="87287104"/>
        <c:scaling>
          <c:orientation val="minMax"/>
        </c:scaling>
        <c:delete val="1"/>
        <c:axPos val="b"/>
        <c:tickLblPos val="none"/>
        <c:crossAx val="8797913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1306844876975922"/>
          <c:y val="4.730683518824709E-2"/>
          <c:w val="0.78411319392648526"/>
          <c:h val="0.84484329783463252"/>
        </c:manualLayout>
      </c:layout>
      <c:bar3DChart>
        <c:barDir val="col"/>
        <c:grouping val="standard"/>
        <c:shape val="cylinder"/>
        <c:axId val="77560064"/>
        <c:axId val="77561856"/>
        <c:axId val="70101632"/>
      </c:bar3DChart>
      <c:catAx>
        <c:axId val="77560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561856"/>
        <c:crosses val="autoZero"/>
        <c:auto val="1"/>
        <c:lblAlgn val="ctr"/>
        <c:lblOffset val="100"/>
      </c:catAx>
      <c:valAx>
        <c:axId val="775618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560064"/>
        <c:crosses val="autoZero"/>
        <c:crossBetween val="between"/>
      </c:valAx>
      <c:serAx>
        <c:axId val="70101632"/>
        <c:scaling>
          <c:orientation val="minMax"/>
        </c:scaling>
        <c:delete val="1"/>
        <c:axPos val="b"/>
        <c:tickLblPos val="none"/>
        <c:crossAx val="77561856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4BACC6">
            <a:lumMod val="40000"/>
            <a:lumOff val="60000"/>
          </a:srgbClr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hape val="cylinder"/>
        <c:axId val="88007808"/>
        <c:axId val="88009344"/>
        <c:axId val="87288448"/>
      </c:bar3DChart>
      <c:catAx>
        <c:axId val="88007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009344"/>
        <c:crosses val="autoZero"/>
        <c:auto val="1"/>
        <c:lblAlgn val="ctr"/>
        <c:lblOffset val="100"/>
      </c:catAx>
      <c:valAx>
        <c:axId val="880093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007808"/>
        <c:crosses val="autoZero"/>
        <c:crossBetween val="between"/>
      </c:valAx>
      <c:serAx>
        <c:axId val="87288448"/>
        <c:scaling>
          <c:orientation val="minMax"/>
        </c:scaling>
        <c:delete val="1"/>
        <c:axPos val="b"/>
        <c:tickLblPos val="none"/>
        <c:crossAx val="8800934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8.5305336444098837E-2"/>
          <c:y val="3.3188873552656109E-2"/>
          <c:w val="0.82692663778098741"/>
          <c:h val="0.8948151935759414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2015'!$I$61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2015'!$H$62:$H$64</c:f>
              <c:strCache>
                <c:ptCount val="3"/>
                <c:pt idx="0">
                  <c:v>Ogółem 62,24%</c:v>
                </c:pt>
                <c:pt idx="1">
                  <c:v>Płace i pochodne 61,79%</c:v>
                </c:pt>
                <c:pt idx="2">
                  <c:v>Wydatki rzeczowe 64,62%</c:v>
                </c:pt>
              </c:strCache>
            </c:strRef>
          </c:cat>
          <c:val>
            <c:numRef>
              <c:f>'Rozdziały I-V 2015'!$I$62:$I$64</c:f>
              <c:numCache>
                <c:formatCode>#,##0</c:formatCode>
                <c:ptCount val="3"/>
                <c:pt idx="0">
                  <c:v>1506985.1600000001</c:v>
                </c:pt>
                <c:pt idx="1">
                  <c:v>1257637.3800000001</c:v>
                </c:pt>
                <c:pt idx="2">
                  <c:v>249347.7799999998</c:v>
                </c:pt>
              </c:numCache>
            </c:numRef>
          </c:val>
        </c:ser>
        <c:ser>
          <c:idx val="1"/>
          <c:order val="1"/>
          <c:tx>
            <c:strRef>
              <c:f>'Rozdziały I-V 2015'!$J$61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2015'!$H$62:$H$64</c:f>
              <c:strCache>
                <c:ptCount val="3"/>
                <c:pt idx="0">
                  <c:v>Ogółem 62,24%</c:v>
                </c:pt>
                <c:pt idx="1">
                  <c:v>Płace i pochodne 61,79%</c:v>
                </c:pt>
                <c:pt idx="2">
                  <c:v>Wydatki rzeczowe 64,62%</c:v>
                </c:pt>
              </c:strCache>
            </c:strRef>
          </c:cat>
          <c:val>
            <c:numRef>
              <c:f>'Rozdziały I-V 2015'!$J$62:$J$64</c:f>
              <c:numCache>
                <c:formatCode>#,##0</c:formatCode>
                <c:ptCount val="3"/>
                <c:pt idx="0">
                  <c:v>914213.8400000002</c:v>
                </c:pt>
                <c:pt idx="1">
                  <c:v>777693.61999999976</c:v>
                </c:pt>
                <c:pt idx="2">
                  <c:v>136520.2200000002</c:v>
                </c:pt>
              </c:numCache>
            </c:numRef>
          </c:val>
        </c:ser>
        <c:shape val="cylinder"/>
        <c:axId val="88039808"/>
        <c:axId val="88041344"/>
        <c:axId val="87982976"/>
      </c:bar3DChart>
      <c:catAx>
        <c:axId val="88039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041344"/>
        <c:crosses val="autoZero"/>
        <c:auto val="1"/>
        <c:lblAlgn val="ctr"/>
        <c:lblOffset val="100"/>
      </c:catAx>
      <c:valAx>
        <c:axId val="880413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039808"/>
        <c:crosses val="autoZero"/>
        <c:crossBetween val="between"/>
      </c:valAx>
      <c:serAx>
        <c:axId val="87982976"/>
        <c:scaling>
          <c:orientation val="minMax"/>
        </c:scaling>
        <c:delete val="1"/>
        <c:axPos val="b"/>
        <c:tickLblPos val="none"/>
        <c:crossAx val="88041344"/>
        <c:crosses val="autoZero"/>
      </c:serAx>
      <c:spPr>
        <a:solidFill>
          <a:srgbClr val="F79646">
            <a:lumMod val="20000"/>
            <a:lumOff val="80000"/>
          </a:srgbClr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930585883771025"/>
          <c:y val="0.45066509003553334"/>
          <c:w val="0.10538062142554466"/>
          <c:h val="9.8669819928933228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01516477107047"/>
          <c:y val="3.0866359269839376E-2"/>
          <c:w val="0.74531204432779241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88068864"/>
        <c:axId val="88070400"/>
        <c:axId val="0"/>
      </c:bar3DChart>
      <c:catAx>
        <c:axId val="88068864"/>
        <c:scaling>
          <c:orientation val="minMax"/>
        </c:scaling>
        <c:axPos val="l"/>
        <c:numFmt formatCode="General" sourceLinked="1"/>
        <c:majorTickMark val="none"/>
        <c:tickLblPos val="nextTo"/>
        <c:crossAx val="88070400"/>
        <c:crosses val="autoZero"/>
        <c:auto val="1"/>
        <c:lblAlgn val="ctr"/>
        <c:lblOffset val="100"/>
      </c:catAx>
      <c:valAx>
        <c:axId val="8807040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88068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gapWidth val="55"/>
        <c:gapDepth val="55"/>
        <c:shape val="cylinder"/>
        <c:axId val="87910656"/>
        <c:axId val="87912448"/>
        <c:axId val="0"/>
      </c:bar3DChart>
      <c:catAx>
        <c:axId val="879106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912448"/>
        <c:crosses val="autoZero"/>
        <c:auto val="1"/>
        <c:lblAlgn val="ctr"/>
        <c:lblOffset val="100"/>
      </c:catAx>
      <c:valAx>
        <c:axId val="8791244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7910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3198174340782065"/>
          <c:y val="4.4092323075213886E-2"/>
          <c:w val="0.72767549295289047"/>
          <c:h val="0.90344692603599597"/>
        </c:manualLayout>
      </c:layout>
      <c:bar3DChart>
        <c:barDir val="bar"/>
        <c:grouping val="percentStacked"/>
        <c:ser>
          <c:idx val="0"/>
          <c:order val="0"/>
          <c:tx>
            <c:strRef>
              <c:f>'Ogółem 801 dane'!$H$2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dane'!$H$3:$H$15</c:f>
              <c:numCache>
                <c:formatCode>#,##0</c:formatCode>
                <c:ptCount val="13"/>
                <c:pt idx="0">
                  <c:v>21149890.559999999</c:v>
                </c:pt>
                <c:pt idx="1">
                  <c:v>1161142.02</c:v>
                </c:pt>
                <c:pt idx="2">
                  <c:v>17296923.579999998</c:v>
                </c:pt>
                <c:pt idx="3">
                  <c:v>11436159.029999997</c:v>
                </c:pt>
                <c:pt idx="4">
                  <c:v>2933771.55</c:v>
                </c:pt>
                <c:pt idx="5">
                  <c:v>23848088.719999999</c:v>
                </c:pt>
                <c:pt idx="6">
                  <c:v>15486078.789999997</c:v>
                </c:pt>
                <c:pt idx="7">
                  <c:v>1519778.62</c:v>
                </c:pt>
                <c:pt idx="8">
                  <c:v>1737892.11</c:v>
                </c:pt>
                <c:pt idx="9">
                  <c:v>5016899.05</c:v>
                </c:pt>
                <c:pt idx="10">
                  <c:v>4692711.4300000006</c:v>
                </c:pt>
                <c:pt idx="11">
                  <c:v>2637351.52</c:v>
                </c:pt>
                <c:pt idx="12">
                  <c:v>1506985.1600000001</c:v>
                </c:pt>
              </c:numCache>
            </c:numRef>
          </c:val>
        </c:ser>
        <c:ser>
          <c:idx val="1"/>
          <c:order val="1"/>
          <c:tx>
            <c:strRef>
              <c:f>'Ogółem 801 dane'!$I$2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dane'!$I$3:$I$15</c:f>
              <c:numCache>
                <c:formatCode>#,##0</c:formatCode>
                <c:ptCount val="13"/>
                <c:pt idx="0">
                  <c:v>13104448.440000001</c:v>
                </c:pt>
                <c:pt idx="1">
                  <c:v>892134.98</c:v>
                </c:pt>
                <c:pt idx="2">
                  <c:v>11404756.420000002</c:v>
                </c:pt>
                <c:pt idx="3">
                  <c:v>7586567.9700000016</c:v>
                </c:pt>
                <c:pt idx="4">
                  <c:v>2300150.4499999997</c:v>
                </c:pt>
                <c:pt idx="5">
                  <c:v>13987877.280000001</c:v>
                </c:pt>
                <c:pt idx="6">
                  <c:v>8619107.209999999</c:v>
                </c:pt>
                <c:pt idx="7">
                  <c:v>1213716.3800000004</c:v>
                </c:pt>
                <c:pt idx="8">
                  <c:v>1090648.8900000004</c:v>
                </c:pt>
                <c:pt idx="9">
                  <c:v>3196222.9499999997</c:v>
                </c:pt>
                <c:pt idx="10">
                  <c:v>2905223.5700000003</c:v>
                </c:pt>
                <c:pt idx="11">
                  <c:v>1762799.48</c:v>
                </c:pt>
                <c:pt idx="12">
                  <c:v>914213.8400000002</c:v>
                </c:pt>
              </c:numCache>
            </c:numRef>
          </c:val>
        </c:ser>
        <c:gapWidth val="55"/>
        <c:gapDepth val="55"/>
        <c:shape val="cylinder"/>
        <c:axId val="88080768"/>
        <c:axId val="88082304"/>
        <c:axId val="0"/>
      </c:bar3DChart>
      <c:catAx>
        <c:axId val="8808076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082304"/>
        <c:crosses val="autoZero"/>
        <c:auto val="1"/>
        <c:lblAlgn val="ctr"/>
        <c:lblOffset val="100"/>
      </c:catAx>
      <c:valAx>
        <c:axId val="8808230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080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47"/>
          <c:y val="3.0866359269839376E-2"/>
          <c:w val="0.75302809371050938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88125440"/>
        <c:axId val="88126976"/>
        <c:axId val="0"/>
      </c:bar3DChart>
      <c:catAx>
        <c:axId val="88125440"/>
        <c:scaling>
          <c:orientation val="minMax"/>
        </c:scaling>
        <c:axPos val="l"/>
        <c:numFmt formatCode="General" sourceLinked="1"/>
        <c:majorTickMark val="none"/>
        <c:tickLblPos val="nextTo"/>
        <c:crossAx val="88126976"/>
        <c:crosses val="autoZero"/>
        <c:auto val="1"/>
        <c:lblAlgn val="ctr"/>
        <c:lblOffset val="100"/>
      </c:catAx>
      <c:valAx>
        <c:axId val="881269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88125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383566637503664"/>
          <c:y val="0.44645261130062325"/>
          <c:w val="9.6905074365704294E-2"/>
          <c:h val="0.10148249112951208"/>
        </c:manualLayout>
      </c:layout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gapWidth val="55"/>
        <c:gapDepth val="55"/>
        <c:shape val="cylinder"/>
        <c:axId val="88139264"/>
        <c:axId val="88140800"/>
        <c:axId val="0"/>
      </c:bar3DChart>
      <c:catAx>
        <c:axId val="8813926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140800"/>
        <c:crosses val="autoZero"/>
        <c:auto val="1"/>
        <c:lblAlgn val="ctr"/>
        <c:lblOffset val="100"/>
      </c:catAx>
      <c:valAx>
        <c:axId val="8814080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139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gapWidth val="55"/>
        <c:gapDepth val="55"/>
        <c:shape val="cylinder"/>
        <c:axId val="88151936"/>
        <c:axId val="88153472"/>
        <c:axId val="0"/>
      </c:bar3DChart>
      <c:catAx>
        <c:axId val="8815193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153472"/>
        <c:crosses val="autoZero"/>
        <c:auto val="1"/>
        <c:lblAlgn val="ctr"/>
        <c:lblOffset val="100"/>
      </c:catAx>
      <c:valAx>
        <c:axId val="8815347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151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dane'!$L$2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dane'!$L$3:$L$15</c:f>
              <c:numCache>
                <c:formatCode>#,##0</c:formatCode>
                <c:ptCount val="13"/>
                <c:pt idx="0">
                  <c:v>18051076.59</c:v>
                </c:pt>
                <c:pt idx="1">
                  <c:v>913602.0299999998</c:v>
                </c:pt>
                <c:pt idx="2">
                  <c:v>14797867.52</c:v>
                </c:pt>
                <c:pt idx="3">
                  <c:v>9719556.950000003</c:v>
                </c:pt>
                <c:pt idx="4">
                  <c:v>2604023.75</c:v>
                </c:pt>
                <c:pt idx="5">
                  <c:v>20907891.050000001</c:v>
                </c:pt>
                <c:pt idx="6">
                  <c:v>12991278.010000002</c:v>
                </c:pt>
                <c:pt idx="7">
                  <c:v>1368918.2</c:v>
                </c:pt>
                <c:pt idx="8">
                  <c:v>1631868.4300000002</c:v>
                </c:pt>
                <c:pt idx="9">
                  <c:v>4741751.330000001</c:v>
                </c:pt>
                <c:pt idx="10">
                  <c:v>4087182.1699999995</c:v>
                </c:pt>
                <c:pt idx="11">
                  <c:v>2390579.13</c:v>
                </c:pt>
                <c:pt idx="12">
                  <c:v>1257637.3800000001</c:v>
                </c:pt>
              </c:numCache>
            </c:numRef>
          </c:val>
        </c:ser>
        <c:ser>
          <c:idx val="1"/>
          <c:order val="1"/>
          <c:tx>
            <c:strRef>
              <c:f>'Ogółem 801 dane'!$M$2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dane'!$M$3:$M$15</c:f>
              <c:numCache>
                <c:formatCode>#,##0</c:formatCode>
                <c:ptCount val="13"/>
                <c:pt idx="0">
                  <c:v>11236660.41</c:v>
                </c:pt>
                <c:pt idx="1">
                  <c:v>806981.97000000009</c:v>
                </c:pt>
                <c:pt idx="2">
                  <c:v>10197515.48</c:v>
                </c:pt>
                <c:pt idx="3">
                  <c:v>6519455.0499999998</c:v>
                </c:pt>
                <c:pt idx="4">
                  <c:v>2007818.25</c:v>
                </c:pt>
                <c:pt idx="5">
                  <c:v>12959352.949999997</c:v>
                </c:pt>
                <c:pt idx="6">
                  <c:v>6722645.9899999993</c:v>
                </c:pt>
                <c:pt idx="7">
                  <c:v>1065223.8</c:v>
                </c:pt>
                <c:pt idx="8">
                  <c:v>1034449.5699999997</c:v>
                </c:pt>
                <c:pt idx="9">
                  <c:v>3087016.669999999</c:v>
                </c:pt>
                <c:pt idx="10">
                  <c:v>2757196.83</c:v>
                </c:pt>
                <c:pt idx="11">
                  <c:v>1676456.87</c:v>
                </c:pt>
                <c:pt idx="12">
                  <c:v>777693.61999999976</c:v>
                </c:pt>
              </c:numCache>
            </c:numRef>
          </c:val>
        </c:ser>
        <c:gapWidth val="55"/>
        <c:gapDepth val="55"/>
        <c:shape val="cylinder"/>
        <c:axId val="88211456"/>
        <c:axId val="88212992"/>
        <c:axId val="0"/>
      </c:bar3DChart>
      <c:catAx>
        <c:axId val="882114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212992"/>
        <c:crosses val="autoZero"/>
        <c:auto val="1"/>
        <c:lblAlgn val="ctr"/>
        <c:lblOffset val="100"/>
      </c:catAx>
      <c:valAx>
        <c:axId val="8821299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211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47"/>
          <c:y val="3.0866359269839376E-2"/>
          <c:w val="0.7545713035870516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88239488"/>
        <c:axId val="88245376"/>
        <c:axId val="0"/>
      </c:bar3DChart>
      <c:catAx>
        <c:axId val="88239488"/>
        <c:scaling>
          <c:orientation val="minMax"/>
        </c:scaling>
        <c:axPos val="l"/>
        <c:numFmt formatCode="General" sourceLinked="1"/>
        <c:majorTickMark val="none"/>
        <c:tickLblPos val="nextTo"/>
        <c:crossAx val="88245376"/>
        <c:crosses val="autoZero"/>
        <c:auto val="1"/>
        <c:lblAlgn val="ctr"/>
        <c:lblOffset val="100"/>
      </c:catAx>
      <c:valAx>
        <c:axId val="8824537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88239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0378464574272649E-2"/>
          <c:y val="1.7662464027294454E-2"/>
          <c:w val="0.79650360486261751"/>
          <c:h val="0.92805929269507725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'Rozdziały I-V 2015'!$H$2:$H$4</c:f>
              <c:strCache>
                <c:ptCount val="3"/>
                <c:pt idx="0">
                  <c:v>Ogółem 61,74%</c:v>
                </c:pt>
                <c:pt idx="1">
                  <c:v>Płace i pochodne 61,63%</c:v>
                </c:pt>
                <c:pt idx="2">
                  <c:v>Wydatki rzeczowe 62,39%</c:v>
                </c:pt>
              </c:strCache>
            </c:strRef>
          </c:cat>
          <c:val>
            <c:numRef>
              <c:f>'Rozdziały I-V 2015'!$I$2:$I$4</c:f>
              <c:numCache>
                <c:formatCode>#,##0</c:formatCode>
                <c:ptCount val="3"/>
                <c:pt idx="0">
                  <c:v>21149890.559999999</c:v>
                </c:pt>
                <c:pt idx="1">
                  <c:v>18051076.59</c:v>
                </c:pt>
                <c:pt idx="2">
                  <c:v>3098813.9699999988</c:v>
                </c:pt>
              </c:numCache>
            </c:numRef>
          </c:val>
        </c:ser>
        <c:ser>
          <c:idx val="1"/>
          <c:order val="1"/>
          <c:tx>
            <c:strRef>
              <c:f>'Rozdziały I-V 2015'!$J$1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'Rozdziały I-V 2015'!$H$2:$H$4</c:f>
              <c:strCache>
                <c:ptCount val="3"/>
                <c:pt idx="0">
                  <c:v>Ogółem 61,74%</c:v>
                </c:pt>
                <c:pt idx="1">
                  <c:v>Płace i pochodne 61,63%</c:v>
                </c:pt>
                <c:pt idx="2">
                  <c:v>Wydatki rzeczowe 62,39%</c:v>
                </c:pt>
              </c:strCache>
            </c:strRef>
          </c:cat>
          <c:val>
            <c:numRef>
              <c:f>'Rozdziały I-V 2015'!$J$2:$J$4</c:f>
              <c:numCache>
                <c:formatCode>#,##0</c:formatCode>
                <c:ptCount val="3"/>
                <c:pt idx="0">
                  <c:v>13104448.440000001</c:v>
                </c:pt>
                <c:pt idx="1">
                  <c:v>11236660.41</c:v>
                </c:pt>
                <c:pt idx="2">
                  <c:v>1867788.0300000012</c:v>
                </c:pt>
              </c:numCache>
            </c:numRef>
          </c:val>
        </c:ser>
        <c:shape val="cylinder"/>
        <c:axId val="77605120"/>
        <c:axId val="77615104"/>
        <c:axId val="77607808"/>
      </c:bar3DChart>
      <c:catAx>
        <c:axId val="77605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7615104"/>
        <c:crosses val="autoZero"/>
        <c:auto val="1"/>
        <c:lblAlgn val="ctr"/>
        <c:lblOffset val="100"/>
      </c:catAx>
      <c:valAx>
        <c:axId val="776151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77605120"/>
        <c:crosses val="autoZero"/>
        <c:crossBetween val="between"/>
      </c:valAx>
      <c:serAx>
        <c:axId val="77607808"/>
        <c:scaling>
          <c:orientation val="minMax"/>
        </c:scaling>
        <c:delete val="1"/>
        <c:axPos val="b"/>
        <c:tickLblPos val="none"/>
        <c:crossAx val="77615104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935537376938623"/>
          <c:y val="0.45146081438979901"/>
          <c:w val="0.11064462623061377"/>
          <c:h val="9.707837122040204E-2"/>
        </c:manualLayout>
      </c:layout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chemeClr val="accent6">
        <a:lumMod val="20000"/>
        <a:lumOff val="80000"/>
      </a:schemeClr>
    </a:solidFill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gapWidth val="55"/>
        <c:gapDepth val="55"/>
        <c:shape val="cylinder"/>
        <c:axId val="88274048"/>
        <c:axId val="88275584"/>
        <c:axId val="0"/>
      </c:bar3DChart>
      <c:catAx>
        <c:axId val="882740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275584"/>
        <c:crosses val="autoZero"/>
        <c:auto val="1"/>
        <c:lblAlgn val="ctr"/>
        <c:lblOffset val="100"/>
      </c:catAx>
      <c:valAx>
        <c:axId val="8827558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274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/>
      <c:bar3DChart>
        <c:barDir val="bar"/>
        <c:grouping val="percentStacked"/>
        <c:gapWidth val="55"/>
        <c:gapDepth val="55"/>
        <c:shape val="cylinder"/>
        <c:axId val="88290816"/>
        <c:axId val="88292352"/>
        <c:axId val="0"/>
      </c:bar3DChart>
      <c:catAx>
        <c:axId val="882908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292352"/>
        <c:crosses val="autoZero"/>
        <c:auto val="1"/>
        <c:lblAlgn val="ctr"/>
        <c:lblOffset val="100"/>
      </c:catAx>
      <c:valAx>
        <c:axId val="8829235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8290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3429721259041397"/>
          <c:y val="3.0794638338244602E-2"/>
          <c:w val="0.7306333652985928"/>
          <c:h val="0.90191433756037698"/>
        </c:manualLayout>
      </c:layout>
      <c:bar3DChart>
        <c:barDir val="bar"/>
        <c:grouping val="percentStacked"/>
        <c:ser>
          <c:idx val="0"/>
          <c:order val="0"/>
          <c:tx>
            <c:strRef>
              <c:f>'Ogółem 801 dane'!$P$2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dane'!$P$3:$P$15</c:f>
              <c:numCache>
                <c:formatCode>#,##0</c:formatCode>
                <c:ptCount val="13"/>
                <c:pt idx="0">
                  <c:v>3098813.9699999988</c:v>
                </c:pt>
                <c:pt idx="1">
                  <c:v>247539.99000000008</c:v>
                </c:pt>
                <c:pt idx="2">
                  <c:v>2499056.0599999987</c:v>
                </c:pt>
                <c:pt idx="3">
                  <c:v>1716602.0799999984</c:v>
                </c:pt>
                <c:pt idx="4">
                  <c:v>329747.79999999987</c:v>
                </c:pt>
                <c:pt idx="5">
                  <c:v>2940197.6699999981</c:v>
                </c:pt>
                <c:pt idx="6">
                  <c:v>2494800.7799999975</c:v>
                </c:pt>
                <c:pt idx="7">
                  <c:v>150860.42000000013</c:v>
                </c:pt>
                <c:pt idx="8">
                  <c:v>106023.67999999995</c:v>
                </c:pt>
                <c:pt idx="9">
                  <c:v>275147.71999999881</c:v>
                </c:pt>
                <c:pt idx="10">
                  <c:v>605529.26000000024</c:v>
                </c:pt>
                <c:pt idx="11">
                  <c:v>246772.3900000001</c:v>
                </c:pt>
                <c:pt idx="12">
                  <c:v>249347.7799999998</c:v>
                </c:pt>
              </c:numCache>
            </c:numRef>
          </c:val>
        </c:ser>
        <c:ser>
          <c:idx val="1"/>
          <c:order val="1"/>
          <c:tx>
            <c:strRef>
              <c:f>'Ogółem 801 dane'!$Q$2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rgbClr val="FFFF99"/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dane'!$Q$3:$Q$15</c:f>
              <c:numCache>
                <c:formatCode>#,##0</c:formatCode>
                <c:ptCount val="13"/>
                <c:pt idx="0">
                  <c:v>1867788.0300000012</c:v>
                </c:pt>
                <c:pt idx="1">
                  <c:v>85153.009999999893</c:v>
                </c:pt>
                <c:pt idx="2">
                  <c:v>1207240.9400000011</c:v>
                </c:pt>
                <c:pt idx="3">
                  <c:v>1067112.9200000016</c:v>
                </c:pt>
                <c:pt idx="4">
                  <c:v>292332.20000000024</c:v>
                </c:pt>
                <c:pt idx="5">
                  <c:v>1028524.3300000021</c:v>
                </c:pt>
                <c:pt idx="6">
                  <c:v>1896461.2200000025</c:v>
                </c:pt>
                <c:pt idx="7">
                  <c:v>148492.57999999981</c:v>
                </c:pt>
                <c:pt idx="8">
                  <c:v>56199.320000000065</c:v>
                </c:pt>
                <c:pt idx="9">
                  <c:v>109206.28000000119</c:v>
                </c:pt>
                <c:pt idx="10">
                  <c:v>148026.73999999976</c:v>
                </c:pt>
                <c:pt idx="11">
                  <c:v>86342.609999999884</c:v>
                </c:pt>
                <c:pt idx="12">
                  <c:v>136520.2200000002</c:v>
                </c:pt>
              </c:numCache>
            </c:numRef>
          </c:val>
        </c:ser>
        <c:gapWidth val="55"/>
        <c:gapDepth val="55"/>
        <c:shape val="cylinder"/>
        <c:axId val="88341888"/>
        <c:axId val="88355968"/>
        <c:axId val="0"/>
      </c:bar3DChart>
      <c:catAx>
        <c:axId val="883418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355968"/>
        <c:crosses val="autoZero"/>
        <c:auto val="1"/>
        <c:lblAlgn val="ctr"/>
        <c:lblOffset val="100"/>
      </c:catAx>
      <c:valAx>
        <c:axId val="883559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l-PL"/>
          </a:p>
        </c:txPr>
        <c:crossAx val="88341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pl-PL"/>
        </a:p>
      </c:txPr>
    </c:legend>
    <c:plotVisOnly val="1"/>
    <c:dispBlanksAs val="gap"/>
  </c:chart>
  <c:spPr>
    <a:solidFill>
      <a:srgbClr val="F79646">
        <a:lumMod val="20000"/>
        <a:lumOff val="80000"/>
      </a:srgb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089238845144148E-2"/>
          <c:y val="3.957213083712794E-2"/>
          <c:w val="0.8077464275298939"/>
          <c:h val="0.89013211111093815"/>
        </c:manualLayout>
      </c:layout>
      <c:bar3DChart>
        <c:barDir val="col"/>
        <c:grouping val="standard"/>
        <c:shape val="cylinder"/>
        <c:axId val="77738752"/>
        <c:axId val="77740288"/>
        <c:axId val="77610048"/>
      </c:bar3DChart>
      <c:catAx>
        <c:axId val="77738752"/>
        <c:scaling>
          <c:orientation val="minMax"/>
        </c:scaling>
        <c:axPos val="b"/>
        <c:numFmt formatCode="General" sourceLinked="1"/>
        <c:majorTickMark val="none"/>
        <c:tickLblPos val="nextTo"/>
        <c:crossAx val="77740288"/>
        <c:crosses val="autoZero"/>
        <c:auto val="1"/>
        <c:lblAlgn val="ctr"/>
        <c:lblOffset val="100"/>
      </c:catAx>
      <c:valAx>
        <c:axId val="777402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77738752"/>
        <c:crosses val="autoZero"/>
        <c:crossBetween val="between"/>
      </c:valAx>
      <c:serAx>
        <c:axId val="77610048"/>
        <c:scaling>
          <c:orientation val="minMax"/>
        </c:scaling>
        <c:delete val="1"/>
        <c:axPos val="b"/>
        <c:tickLblPos val="none"/>
        <c:crossAx val="77740288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306199895917993E-2"/>
          <c:y val="3.1582960316237266E-2"/>
          <c:w val="0.81738383844290219"/>
          <c:h val="0.91137678250803678"/>
        </c:manualLayout>
      </c:layout>
      <c:bar3DChart>
        <c:barDir val="col"/>
        <c:grouping val="standard"/>
        <c:shape val="cylinder"/>
        <c:axId val="77753344"/>
        <c:axId val="77767424"/>
        <c:axId val="77758912"/>
      </c:bar3DChart>
      <c:catAx>
        <c:axId val="77753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767424"/>
        <c:crosses val="autoZero"/>
        <c:auto val="1"/>
        <c:lblAlgn val="ctr"/>
        <c:lblOffset val="100"/>
      </c:catAx>
      <c:valAx>
        <c:axId val="77767424"/>
        <c:scaling>
          <c:orientation val="minMax"/>
        </c:scaling>
        <c:axPos val="l"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7753344"/>
        <c:crosses val="autoZero"/>
        <c:crossBetween val="between"/>
      </c:valAx>
      <c:serAx>
        <c:axId val="77758912"/>
        <c:scaling>
          <c:orientation val="minMax"/>
        </c:scaling>
        <c:delete val="1"/>
        <c:axPos val="b"/>
        <c:tickLblPos val="none"/>
        <c:crossAx val="7776742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C8CF2-0ACB-4824-B7F1-2DBF93780440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FC3B-464F-426A-8796-91F36C6B3E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890D-3C58-4449-8EC0-D6ABA38DDA33}" type="datetimeFigureOut">
              <a:rPr lang="pl-PL" smtClean="0"/>
              <a:pPr/>
              <a:t>2015-08-07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7.xml"/><Relationship Id="rId4" Type="http://schemas.openxmlformats.org/officeDocument/2006/relationships/chart" Target="../charts/chart3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1.xml"/><Relationship Id="rId4" Type="http://schemas.openxmlformats.org/officeDocument/2006/relationships/chart" Target="../charts/char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9.xml"/><Relationship Id="rId4" Type="http://schemas.openxmlformats.org/officeDocument/2006/relationships/chart" Target="../charts/chart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3.xml"/><Relationship Id="rId4" Type="http://schemas.openxmlformats.org/officeDocument/2006/relationships/chart" Target="../charts/chart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7.xml"/><Relationship Id="rId4" Type="http://schemas.openxmlformats.org/officeDocument/2006/relationships/chart" Target="../charts/chart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1.xml"/><Relationship Id="rId4" Type="http://schemas.openxmlformats.org/officeDocument/2006/relationships/chart" Target="../charts/chart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3.xml"/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8.xml"/><Relationship Id="rId4" Type="http://schemas.openxmlformats.org/officeDocument/2006/relationships/chart" Target="../charts/chart6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2.xml"/><Relationship Id="rId4" Type="http://schemas.openxmlformats.org/officeDocument/2006/relationships/chart" Target="../charts/chart7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6741368"/>
          </a:xfrm>
        </p:spPr>
        <p:txBody>
          <a:bodyPr>
            <a:noAutofit/>
          </a:bodyPr>
          <a:lstStyle/>
          <a:p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2000" i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Analiza wykonania budżetu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okres I – VII 2015 roku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 szkołach i placówkach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oświatowych na terenie </a:t>
            </a:r>
            <a:b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Dzielnicy Wola</a:t>
            </a: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dirty="0" smtClean="0">
                <a:solidFill>
                  <a:schemeClr val="bg1"/>
                </a:solidFill>
              </a:rPr>
              <a:t/>
            </a:r>
            <a:br>
              <a:rPr lang="pl-PL" sz="3200" dirty="0" smtClean="0">
                <a:solidFill>
                  <a:schemeClr val="bg1"/>
                </a:solidFill>
              </a:rPr>
            </a:b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8712968" cy="2664296"/>
          </a:xfrm>
        </p:spPr>
        <p:txBody>
          <a:bodyPr>
            <a:normAutofit/>
          </a:bodyPr>
          <a:lstStyle/>
          <a:p>
            <a:r>
              <a:rPr lang="pl-PL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35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Dzielnicowe Biuro Finansów Oświaty –Wola </a:t>
            </a:r>
            <a:br>
              <a:rPr lang="pl-P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m.st. Warszawy</a:t>
            </a: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80140 – Centra Kształcenia Ustawicznego i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Praktycznego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556792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467544" y="1556792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Autofit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Rozdział 80149 – Realizacja zadań wymagających stosowania specjalnej organizacji nauki i metod pracy dla dzieci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przedszkolach, oddziałach przedszkolnych w szkołach podstawowych i innych formach wychowania przedszkolnego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136903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395536" y="1484784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467544" y="162880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1296144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 fontScale="90000"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Rozdział 80150 – Realizacja zadań wymagających stosowania specjalnej organizacji nauki i metod pracy dla dzieci i młodzieży w szkołach podstawowych, gimnazjach, liceach ogólnokształcących, liceach profilowanych i szkołach zawodowych oraz szkołach artystycznych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11560" y="1700808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539552" y="1700808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 854 – </a:t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Edukacyjna Opieka Wychowawcza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467544" y="1556792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08012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85401 – Świetlice Szkolne 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97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467544" y="1484784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85406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Poradnie Psychologiczno-Pedagogiczne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467544" y="1628800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152128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85407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Placówki Wychowania Pozaszkolnego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395536" y="1484784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395536" y="1556792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06613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 801 i 854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Ogółem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83568" y="1628800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395536" y="1556792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 801 i 854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Płace i Pochodne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844824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395536" y="1628800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06613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 801 i 854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Wydatki Rzeczowe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72816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11560" y="1628800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395536" y="1556792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Dział 801 – Oświata i Wychowanie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136904" cy="445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Wykres 25"/>
          <p:cNvGraphicFramePr>
            <a:graphicFrameLocks/>
          </p:cNvGraphicFramePr>
          <p:nvPr/>
        </p:nvGraphicFramePr>
        <p:xfrm>
          <a:off x="467544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539552" y="1628800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/>
        </p:nvGraphicFramePr>
        <p:xfrm>
          <a:off x="539552" y="155679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872208"/>
          </a:xfrm>
          <a:noFill/>
        </p:spPr>
        <p:txBody>
          <a:bodyPr/>
          <a:lstStyle/>
          <a:p>
            <a:r>
              <a:rPr lang="pl-PL" b="1" dirty="0" smtClean="0"/>
              <a:t>Dziękujemy za uwagę</a:t>
            </a:r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725144"/>
            <a:ext cx="8496944" cy="2016224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 fontScale="40000" lnSpcReduction="2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sz="4600" dirty="0"/>
              <a:t> </a:t>
            </a:r>
            <a:r>
              <a:rPr lang="pl-PL" sz="4600" dirty="0" smtClean="0"/>
              <a:t>                         </a:t>
            </a:r>
          </a:p>
          <a:p>
            <a:pPr>
              <a:buNone/>
            </a:pPr>
            <a:endParaRPr lang="pl-PL" sz="4600" b="1" i="1" dirty="0" smtClean="0"/>
          </a:p>
          <a:p>
            <a:pPr algn="ctr">
              <a:buNone/>
            </a:pPr>
            <a:r>
              <a:rPr lang="pl-PL" sz="7000" b="1" i="1" dirty="0" smtClean="0"/>
              <a:t> </a:t>
            </a:r>
            <a:r>
              <a:rPr lang="pl-PL" sz="7000" b="1" dirty="0" smtClean="0">
                <a:latin typeface="Arial" pitchFamily="34" charset="0"/>
                <a:cs typeface="Arial" pitchFamily="34" charset="0"/>
              </a:rPr>
              <a:t>Dziękujemy za uwagę</a:t>
            </a:r>
            <a:endParaRPr lang="pl-PL" sz="70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</a:t>
            </a:r>
            <a:endParaRPr lang="pl-PL" b="1" i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80101 – Szkoły Podstawowe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395536" y="1556792"/>
          <a:ext cx="813690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/>
        </p:nvGraphicFramePr>
        <p:xfrm>
          <a:off x="467544" y="1628800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80103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 Oddziały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przedszkolne 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w Szkołach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Podstawowych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683568" y="1700808"/>
          <a:ext cx="7920879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467544" y="1628800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80104 – Przedszkola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772816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611560" y="1628800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/>
        </p:nvGraphicFramePr>
        <p:xfrm>
          <a:off x="467544" y="1628800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1608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80110 – Gimnazja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611560" y="1700808"/>
          <a:ext cx="79208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/>
        </p:nvGraphicFramePr>
        <p:xfrm>
          <a:off x="467544" y="1628800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80114 – Zespoły Obsługi Ekonomiczno - Administracyjnej Szkół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611560" y="1772816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/>
        </p:nvGraphicFramePr>
        <p:xfrm>
          <a:off x="467544" y="1628800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80120 – </a:t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Licea Ogólnokształcące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827584" y="1412776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700808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395536" y="1556792"/>
          <a:ext cx="83529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79646">
              <a:lumMod val="20000"/>
              <a:lumOff val="80000"/>
            </a:srgb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Arial" pitchFamily="34" charset="0"/>
                <a:cs typeface="Arial" pitchFamily="34" charset="0"/>
              </a:rPr>
              <a:t>Rozdział 80130 – </a:t>
            </a:r>
            <a:br>
              <a:rPr lang="pl-PL" sz="2400" b="1" dirty="0">
                <a:latin typeface="Arial" pitchFamily="34" charset="0"/>
                <a:cs typeface="Arial" pitchFamily="34" charset="0"/>
              </a:rPr>
            </a:br>
            <a:r>
              <a:rPr lang="pl-PL" sz="2400" b="1" dirty="0">
                <a:latin typeface="Arial" pitchFamily="34" charset="0"/>
                <a:cs typeface="Arial" pitchFamily="34" charset="0"/>
              </a:rPr>
              <a:t>Szkoły Zawodowe 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539552" y="155679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/>
        </p:nvGraphicFramePr>
        <p:xfrm>
          <a:off x="467544" y="1628800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148</Words>
  <Application>Microsoft Office PowerPoint</Application>
  <PresentationFormat>Pokaz na ekranie (4:3)</PresentationFormat>
  <Paragraphs>32</Paragraphs>
  <Slides>20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    Analiza wykonania budżetu  za okres I – VII 2015 roku  w szkołach i placówkach  oświatowych na terenie  Dzielnicy Wola       </vt:lpstr>
      <vt:lpstr>Dział 801 – Oświata i Wychowanie </vt:lpstr>
      <vt:lpstr>Rozdział 80101 – Szkoły Podstawowe</vt:lpstr>
      <vt:lpstr>Rozdział 80103 -  Oddziały przedszkolne w Szkołach Podstawowych</vt:lpstr>
      <vt:lpstr>Rozdział 80104 – Przedszkola</vt:lpstr>
      <vt:lpstr>Rozdział 80110 – Gimnazja</vt:lpstr>
      <vt:lpstr>Rozdział 80114 – Zespoły Obsługi Ekonomiczno - Administracyjnej Szkół</vt:lpstr>
      <vt:lpstr>Rozdział 80120 –  Licea Ogólnokształcące</vt:lpstr>
      <vt:lpstr>Rozdział 80130 –  Szkoły Zawodowe </vt:lpstr>
      <vt:lpstr>Rozdział 80140 – Centra Kształcenia Ustawicznego i Praktycznego</vt:lpstr>
      <vt:lpstr>Rozdział 80149 – Realizacja zadań wymagających stosowania specjalnej organizacji nauki i metod pracy dla dzieci  w przedszkolach, oddziałach przedszkolnych w szkołach podstawowych i innych formach wychowania przedszkolnego</vt:lpstr>
      <vt:lpstr>Rozdział 80150 – Realizacja zadań wymagających stosowania specjalnej organizacji nauki i metod pracy dla dzieci i młodzieży w szkołach podstawowych, gimnazjach, liceach ogólnokształcących, liceach profilowanych i szkołach zawodowych oraz szkołach artystycznych</vt:lpstr>
      <vt:lpstr>Dział 854 –  Edukacyjna Opieka Wychowawcza</vt:lpstr>
      <vt:lpstr>Rozdział 85401 – Świetlice Szkolne </vt:lpstr>
      <vt:lpstr>Rozdział 85406 –  Poradnie Psychologiczno-Pedagogiczne</vt:lpstr>
      <vt:lpstr>Rozdział 85407 –  Placówki Wychowania Pozaszkolnego</vt:lpstr>
      <vt:lpstr>Dział 801 i 854 - Ogółem</vt:lpstr>
      <vt:lpstr>Dział 801 i 854 – Płace i Pochodne</vt:lpstr>
      <vt:lpstr>Dział 801 i 854 – Wydatki Rzeczowe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ntoniak</dc:creator>
  <cp:lastModifiedBy>ntoniak</cp:lastModifiedBy>
  <cp:revision>203</cp:revision>
  <dcterms:created xsi:type="dcterms:W3CDTF">2015-04-15T13:40:05Z</dcterms:created>
  <dcterms:modified xsi:type="dcterms:W3CDTF">2015-08-07T08:32:25Z</dcterms:modified>
</cp:coreProperties>
</file>