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rawings/drawing15.xml" ContentType="application/vnd.openxmlformats-officedocument.drawingml.chartshapes+xml"/>
  <Override PartName="/ppt/theme/themeOverride19.xml" ContentType="application/vnd.openxmlformats-officedocument.themeOverride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theme/themeOverride17.xml" ContentType="application/vnd.openxmlformats-officedocument.themeOverr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drawings/drawing10.xml" ContentType="application/vnd.openxmlformats-officedocument.drawingml.chartshapes+xml"/>
  <Override PartName="/ppt/theme/themeOverride14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6FC"/>
    <a:srgbClr val="B97FF9"/>
    <a:srgbClr val="7F14F4"/>
    <a:srgbClr val="3366FF"/>
    <a:srgbClr val="D1ABFB"/>
    <a:srgbClr val="D6CAEE"/>
    <a:srgbClr val="CCBDE9"/>
    <a:srgbClr val="B77BF9"/>
    <a:srgbClr val="D5B2FC"/>
    <a:srgbClr val="C99B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64" d="100"/>
          <a:sy n="64" d="100"/>
        </p:scale>
        <p:origin x="-108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1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17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18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192.168.0.15\planowanie\Krzysztof%20Szklanko\Prezentacja%20-%20analiza%20wykonania%20bud&#380;etu%2001-12%202015\Dane%20do%20prezentacji%2001-12%202015.xlsx" TargetMode="External"/><Relationship Id="rId1" Type="http://schemas.openxmlformats.org/officeDocument/2006/relationships/themeOverride" Target="../theme/themeOverr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view3D>
      <c:rotX val="10"/>
      <c:rotY val="27"/>
      <c:depthPercent val="100"/>
      <c:rAngAx val="1"/>
    </c:view3D>
    <c:floor>
      <c:spPr>
        <a:gradFill>
          <a:gsLst>
            <a:gs pos="100000">
              <a:srgbClr val="D1ABFB"/>
            </a:gs>
            <a:gs pos="16000">
              <a:srgbClr val="D6CAEE"/>
            </a:gs>
            <a:gs pos="73000">
              <a:srgbClr val="CCBDE9"/>
            </a:gs>
          </a:gsLst>
          <a:lin ang="5400000" scaled="0"/>
        </a:gradFill>
        <a:ln w="12700"/>
      </c:spPr>
    </c:floor>
    <c:sideWall>
      <c:spPr>
        <a:noFill/>
        <a:effectLst>
          <a:outerShdw blurRad="50800" dist="50800" dir="5400000" algn="ctr" rotWithShape="0">
            <a:srgbClr val="000000"/>
          </a:outerShdw>
        </a:effectLst>
      </c:spPr>
    </c:sideWall>
    <c:backWall>
      <c:spPr>
        <a:noFill/>
        <a:effectLst>
          <a:outerShdw blurRad="50800" dist="50800" dir="5400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8.13425925925928E-2"/>
          <c:y val="1.9712268969056975E-2"/>
          <c:w val="0.85787340818509183"/>
          <c:h val="0.92873538736397165"/>
        </c:manualLayout>
      </c:layout>
      <c:bar3DChart>
        <c:barDir val="col"/>
        <c:grouping val="percentStacked"/>
        <c:ser>
          <c:idx val="0"/>
          <c:order val="0"/>
          <c:tx>
            <c:strRef>
              <c:f>'Rozdziały I-XI 2015'!$I$89</c:f>
              <c:strCache>
                <c:ptCount val="1"/>
                <c:pt idx="0">
                  <c:v>Wykonanie</c:v>
                </c:pt>
              </c:strCache>
            </c:strRef>
          </c:tx>
          <c:spPr>
            <a:gradFill>
              <a:gsLst>
                <a:gs pos="61000">
                  <a:srgbClr val="D6CAEE"/>
                </a:gs>
                <a:gs pos="0">
                  <a:srgbClr val="D1ABFB"/>
                </a:gs>
                <a:gs pos="30000">
                  <a:srgbClr val="D1ABFB"/>
                </a:gs>
              </a:gsLst>
              <a:path path="circle">
                <a:fillToRect l="100000" b="100000"/>
              </a:path>
            </a:gradFill>
            <a:effectLst>
              <a:outerShdw dist="50800" dir="54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0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697530864197541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4691358024691433E-2"/>
                  <c:y val="-5.6120653217889794E-3"/>
                </c:manualLayout>
              </c:layout>
              <c:showVal val="1"/>
            </c:dLbl>
            <c:dLbl>
              <c:idx val="2"/>
              <c:layout>
                <c:manualLayout>
                  <c:x val="2.7777777777778068E-2"/>
                  <c:y val="5.6120653217889794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2015'!$H$90:$H$92</c:f>
              <c:strCache>
                <c:ptCount val="3"/>
                <c:pt idx="0">
                  <c:v>Ogółem 99,92%</c:v>
                </c:pt>
                <c:pt idx="1">
                  <c:v>Płace i pochodne 99,99%</c:v>
                </c:pt>
                <c:pt idx="2">
                  <c:v>Wydatki rzeczowe 99,51%</c:v>
                </c:pt>
              </c:strCache>
            </c:strRef>
          </c:cat>
          <c:val>
            <c:numRef>
              <c:f>'Rozdziały I-XI 2015'!$I$90:$I$92</c:f>
              <c:numCache>
                <c:formatCode>#,##0</c:formatCode>
                <c:ptCount val="3"/>
                <c:pt idx="0">
                  <c:v>176417443.34000003</c:v>
                </c:pt>
                <c:pt idx="1">
                  <c:v>148608160.88000003</c:v>
                </c:pt>
                <c:pt idx="2">
                  <c:v>27809282.459999993</c:v>
                </c:pt>
              </c:numCache>
            </c:numRef>
          </c:val>
        </c:ser>
        <c:ser>
          <c:idx val="1"/>
          <c:order val="1"/>
          <c:tx>
            <c:strRef>
              <c:f>'Rozdziały I-XI 2015'!$J$89</c:f>
              <c:strCache>
                <c:ptCount val="1"/>
                <c:pt idx="0">
                  <c:v>Pozostało</c:v>
                </c:pt>
              </c:strCache>
            </c:strRef>
          </c:tx>
          <c:spPr>
            <a:gradFill>
              <a:gsLst>
                <a:gs pos="66000">
                  <a:srgbClr val="7F14F4"/>
                </a:gs>
                <a:gs pos="0">
                  <a:srgbClr val="EAEDF2"/>
                </a:gs>
                <a:gs pos="41000">
                  <a:srgbClr val="DCE8F2"/>
                </a:gs>
              </a:gsLst>
              <a:lin ang="5400000" scaled="0"/>
            </a:gradFill>
            <a:ln>
              <a:solidFill>
                <a:srgbClr val="3366FF"/>
              </a:solidFill>
            </a:ln>
            <a:effectLst>
              <a:outerShdw blurRad="152400" dir="3600000" sx="110000" sy="110000" algn="tl" rotWithShape="0">
                <a:prstClr val="black">
                  <a:alpha val="38000"/>
                </a:prstClr>
              </a:outerShdw>
            </a:effectLst>
          </c:spPr>
          <c:dLbls>
            <c:dLbl>
              <c:idx val="0"/>
              <c:layout>
                <c:manualLayout>
                  <c:x val="3.5493827160493874E-2"/>
                  <c:y val="-3.0866580217292976E-2"/>
                </c:manualLayout>
              </c:layout>
              <c:showVal val="1"/>
            </c:dLbl>
            <c:dLbl>
              <c:idx val="1"/>
              <c:layout>
                <c:manualLayout>
                  <c:x val="4.3209876543209888E-2"/>
                  <c:y val="-3.086635926983939E-2"/>
                </c:manualLayout>
              </c:layout>
              <c:showVal val="1"/>
            </c:dLbl>
            <c:dLbl>
              <c:idx val="2"/>
              <c:layout>
                <c:manualLayout>
                  <c:x val="4.3209876543209846E-2"/>
                  <c:y val="-3.367239193073385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2015'!$H$90:$H$92</c:f>
              <c:strCache>
                <c:ptCount val="3"/>
                <c:pt idx="0">
                  <c:v>Ogółem 99,92%</c:v>
                </c:pt>
                <c:pt idx="1">
                  <c:v>Płace i pochodne 99,99%</c:v>
                </c:pt>
                <c:pt idx="2">
                  <c:v>Wydatki rzeczowe 99,51%</c:v>
                </c:pt>
              </c:strCache>
            </c:strRef>
          </c:cat>
          <c:val>
            <c:numRef>
              <c:f>'Rozdziały I-XI 2015'!$J$90:$J$92</c:f>
              <c:numCache>
                <c:formatCode>#,##0</c:formatCode>
                <c:ptCount val="3"/>
                <c:pt idx="0">
                  <c:v>143589.65999996662</c:v>
                </c:pt>
                <c:pt idx="1">
                  <c:v>5403.119999974966</c:v>
                </c:pt>
                <c:pt idx="2">
                  <c:v>138186.54000000656</c:v>
                </c:pt>
              </c:numCache>
            </c:numRef>
          </c:val>
        </c:ser>
        <c:gapWidth val="55"/>
        <c:gapDepth val="55"/>
        <c:shape val="cylinder"/>
        <c:axId val="58641024"/>
        <c:axId val="61493632"/>
        <c:axId val="0"/>
      </c:bar3DChart>
      <c:catAx>
        <c:axId val="58641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  <a:latin typeface="+mn-lt"/>
              </a:defRPr>
            </a:pPr>
            <a:endParaRPr lang="pl-PL"/>
          </a:p>
        </c:txPr>
        <c:crossAx val="61493632"/>
        <c:crosses val="autoZero"/>
        <c:auto val="1"/>
        <c:lblAlgn val="ctr"/>
        <c:lblOffset val="100"/>
      </c:catAx>
      <c:valAx>
        <c:axId val="61493632"/>
        <c:scaling>
          <c:orientation val="minMax"/>
          <c:max val="1"/>
          <c:min val="0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0%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  <a:latin typeface="+mn-lt"/>
              </a:defRPr>
            </a:pPr>
            <a:endParaRPr lang="pl-PL"/>
          </a:p>
        </c:txPr>
        <c:crossAx val="58641024"/>
        <c:crosses val="autoZero"/>
        <c:crossBetween val="between"/>
        <c:majorUnit val="0.1"/>
        <c:minorUnit val="2.0000000000000021E-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543051910177893"/>
          <c:y val="0.38731779292053536"/>
          <c:w val="0.1175941722562466"/>
          <c:h val="0.10751082145391"/>
        </c:manualLayout>
      </c:layout>
      <c:txPr>
        <a:bodyPr/>
        <a:lstStyle/>
        <a:p>
          <a:pPr>
            <a:defRPr>
              <a:solidFill>
                <a:schemeClr val="tx1"/>
              </a:solidFill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"/>
      <c:rotY val="16"/>
      <c:depthPercent val="100"/>
      <c:perspective val="30"/>
    </c:view3D>
    <c:floor>
      <c:spPr>
        <a:gradFill flip="none" rotWithShape="1">
          <a:gsLst>
            <a:gs pos="100000">
              <a:srgbClr val="D1ABFB"/>
            </a:gs>
            <a:gs pos="82000">
              <a:srgbClr val="D6CAEE"/>
            </a:gs>
            <a:gs pos="26000">
              <a:srgbClr val="CCBDE9"/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4F81BD"/>
          </a:solidFill>
        </a:ln>
        <a:effectLst>
          <a:innerShdw>
            <a:srgbClr val="7F14F4"/>
          </a:inn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sideWall>
    <c:backWall>
      <c:spPr>
        <a:noFill/>
        <a:ln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0.10140432098765478"/>
          <c:y val="1.936162536017209E-2"/>
          <c:w val="0.8725695052007385"/>
          <c:h val="0.9556014929861375"/>
        </c:manualLayout>
      </c:layout>
      <c:bar3DChart>
        <c:barDir val="col"/>
        <c:grouping val="standard"/>
        <c:ser>
          <c:idx val="0"/>
          <c:order val="0"/>
          <c:tx>
            <c:strRef>
              <c:f>'Rozdziały I-XI 2015'!$I$49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0">
                  <a:srgbClr val="D1ABFB"/>
                </a:gs>
                <a:gs pos="29000">
                  <a:srgbClr val="D1ABFB"/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50800" dir="5400000" algn="ctr" rotWithShape="0">
                <a:srgbClr val="8D8A00"/>
              </a:outerShdw>
            </a:effectLst>
          </c:spPr>
          <c:dLbls>
            <c:dLbl>
              <c:idx val="0"/>
              <c:layout>
                <c:manualLayout>
                  <c:x val="1.697530864197540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5.612065321788976E-3"/>
                </c:manualLayout>
              </c:layout>
              <c:showVal val="1"/>
            </c:dLbl>
            <c:dLbl>
              <c:idx val="2"/>
              <c:layout>
                <c:manualLayout>
                  <c:x val="4.6296296296296294E-3"/>
                  <c:y val="1.683619596536692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2015'!$H$50:$H$52</c:f>
              <c:strCache>
                <c:ptCount val="3"/>
                <c:pt idx="0">
                  <c:v>Ogółem 100%</c:v>
                </c:pt>
                <c:pt idx="1">
                  <c:v>Płace i pochodne 100%</c:v>
                </c:pt>
                <c:pt idx="2">
                  <c:v>Wydatki rzeczowe 100%</c:v>
                </c:pt>
              </c:strCache>
            </c:strRef>
          </c:cat>
          <c:val>
            <c:numRef>
              <c:f>'Rozdziały I-XI 2015'!$I$50:$I$52</c:f>
              <c:numCache>
                <c:formatCode>#,##0</c:formatCode>
                <c:ptCount val="3"/>
                <c:pt idx="0">
                  <c:v>2828541</c:v>
                </c:pt>
                <c:pt idx="1">
                  <c:v>2666318</c:v>
                </c:pt>
                <c:pt idx="2">
                  <c:v>162223</c:v>
                </c:pt>
              </c:numCache>
            </c:numRef>
          </c:val>
        </c:ser>
        <c:ser>
          <c:idx val="1"/>
          <c:order val="1"/>
          <c:tx>
            <c:strRef>
              <c:f>'Rozdziały I-XI 2015'!$J$49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2000">
                  <a:srgbClr val="7F14F4">
                    <a:alpha val="49000"/>
                  </a:srgbClr>
                </a:gs>
                <a:gs pos="0">
                  <a:srgbClr val="B97FF9"/>
                </a:gs>
                <a:gs pos="32000">
                  <a:srgbClr val="D7B6FC"/>
                </a:gs>
              </a:gsLst>
              <a:lin ang="6600000" scaled="0"/>
              <a:tileRect/>
            </a:gradFill>
            <a:ln>
              <a:solidFill>
                <a:srgbClr val="3366FF"/>
              </a:solidFill>
            </a:ln>
            <a:effectLst>
              <a:outerShdw blurRad="50800" dist="50800" dir="5400000" sx="155000" sy="155000" algn="ctr" rotWithShape="0">
                <a:srgbClr val="8D8A00">
                  <a:alpha val="43000"/>
                </a:srgbClr>
              </a:outerShdw>
            </a:effectLst>
          </c:spPr>
          <c:dLbls>
            <c:dLbl>
              <c:idx val="0"/>
              <c:layout>
                <c:manualLayout>
                  <c:x val="2.0061728395061731E-2"/>
                  <c:y val="1.9642228626261429E-2"/>
                </c:manualLayout>
              </c:layout>
              <c:showVal val="1"/>
            </c:dLbl>
            <c:dLbl>
              <c:idx val="1"/>
              <c:layout>
                <c:manualLayout>
                  <c:x val="2.9320987654320986E-2"/>
                  <c:y val="1.403016330447244E-2"/>
                </c:manualLayout>
              </c:layout>
              <c:showVal val="1"/>
            </c:dLbl>
            <c:dLbl>
              <c:idx val="2"/>
              <c:layout>
                <c:manualLayout>
                  <c:x val="1.0802469135802479E-2"/>
                  <c:y val="1.9642449573715044E-2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1F497D">
                    <a:lumMod val="40000"/>
                    <a:lumOff val="6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2015'!$H$50:$H$52</c:f>
              <c:strCache>
                <c:ptCount val="3"/>
                <c:pt idx="0">
                  <c:v>Ogółem 100%</c:v>
                </c:pt>
                <c:pt idx="1">
                  <c:v>Płace i pochodne 100%</c:v>
                </c:pt>
                <c:pt idx="2">
                  <c:v>Wydatki rzeczowe 100%</c:v>
                </c:pt>
              </c:strCache>
            </c:strRef>
          </c:cat>
          <c:val>
            <c:numRef>
              <c:f>'Rozdziały I-XI 2015'!$J$50:$J$52</c:f>
              <c:numCache>
                <c:formatCode>#,##0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Width val="109"/>
        <c:gapDepth val="133"/>
        <c:shape val="cylinder"/>
        <c:axId val="40270464"/>
        <c:axId val="40309120"/>
        <c:axId val="38791808"/>
      </c:bar3DChart>
      <c:catAx>
        <c:axId val="40270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40309120"/>
        <c:crosses val="autoZero"/>
        <c:auto val="1"/>
        <c:lblAlgn val="ctr"/>
        <c:lblOffset val="100"/>
      </c:catAx>
      <c:valAx>
        <c:axId val="40309120"/>
        <c:scaling>
          <c:orientation val="minMax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40270464"/>
        <c:crosses val="autoZero"/>
        <c:crossBetween val="between"/>
      </c:valAx>
      <c:serAx>
        <c:axId val="38791808"/>
        <c:scaling>
          <c:orientation val="minMax"/>
        </c:scaling>
        <c:delete val="1"/>
        <c:axPos val="b"/>
        <c:tickLblPos val="none"/>
        <c:crossAx val="40309120"/>
        <c:crosses val="autoZero"/>
      </c:serAx>
    </c:plotArea>
    <c:legend>
      <c:legendPos val="r"/>
      <c:layout>
        <c:manualLayout>
          <c:xMode val="edge"/>
          <c:yMode val="edge"/>
          <c:x val="0.83765274132400114"/>
          <c:y val="0.26946442116296626"/>
          <c:w val="0.11759417225624655"/>
          <c:h val="0.10751082145391003"/>
        </c:manualLayout>
      </c:layout>
      <c:txPr>
        <a:bodyPr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"/>
      <c:rotY val="16"/>
      <c:depthPercent val="100"/>
      <c:perspective val="30"/>
    </c:view3D>
    <c:floor>
      <c:spPr>
        <a:gradFill flip="none" rotWithShape="1">
          <a:gsLst>
            <a:gs pos="100000">
              <a:srgbClr val="D1ABFB"/>
            </a:gs>
            <a:gs pos="82000">
              <a:srgbClr val="D6CAEE"/>
            </a:gs>
            <a:gs pos="26000">
              <a:srgbClr val="CCBDE9"/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4F81BD"/>
          </a:solidFill>
        </a:ln>
        <a:effectLst>
          <a:innerShdw>
            <a:srgbClr val="7F14F4"/>
          </a:inn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sideWall>
    <c:backWall>
      <c:spPr>
        <a:noFill/>
        <a:ln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0.10140432098765478"/>
          <c:y val="1.936162536017209E-2"/>
          <c:w val="0.8725695052007385"/>
          <c:h val="0.9556014929861375"/>
        </c:manualLayout>
      </c:layout>
      <c:bar3DChart>
        <c:barDir val="col"/>
        <c:grouping val="standard"/>
        <c:ser>
          <c:idx val="0"/>
          <c:order val="0"/>
          <c:tx>
            <c:strRef>
              <c:f>'Rozdziały I-XI 2015'!$I$53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0">
                  <a:srgbClr val="D1ABFB"/>
                </a:gs>
                <a:gs pos="29000">
                  <a:srgbClr val="D1ABFB"/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50800" dir="5400000" algn="ctr" rotWithShape="0">
                <a:srgbClr val="8D8A00"/>
              </a:outerShdw>
            </a:effectLst>
          </c:spPr>
          <c:dLbls>
            <c:dLbl>
              <c:idx val="0"/>
              <c:layout>
                <c:manualLayout>
                  <c:x val="1.697530864197540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5.612065321788976E-3"/>
                </c:manualLayout>
              </c:layout>
              <c:showVal val="1"/>
            </c:dLbl>
            <c:dLbl>
              <c:idx val="2"/>
              <c:layout>
                <c:manualLayout>
                  <c:x val="1.2345679012345687E-2"/>
                  <c:y val="1.402994235701882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2015'!$H$54:$H$56</c:f>
              <c:strCache>
                <c:ptCount val="3"/>
                <c:pt idx="0">
                  <c:v>Ogółem 99,93%</c:v>
                </c:pt>
                <c:pt idx="1">
                  <c:v>Płace i pochodne 100%</c:v>
                </c:pt>
                <c:pt idx="2">
                  <c:v>Wydatki rzeczowe 98,65%</c:v>
                </c:pt>
              </c:strCache>
            </c:strRef>
          </c:cat>
          <c:val>
            <c:numRef>
              <c:f>'Rozdziały I-XI 2015'!$I$54:$I$56</c:f>
              <c:numCache>
                <c:formatCode>#,##0</c:formatCode>
                <c:ptCount val="3"/>
                <c:pt idx="0">
                  <c:v>8261948.7199999997</c:v>
                </c:pt>
                <c:pt idx="1">
                  <c:v>7828768</c:v>
                </c:pt>
                <c:pt idx="2">
                  <c:v>433180.71999999974</c:v>
                </c:pt>
              </c:numCache>
            </c:numRef>
          </c:val>
        </c:ser>
        <c:ser>
          <c:idx val="1"/>
          <c:order val="1"/>
          <c:tx>
            <c:strRef>
              <c:f>'Rozdziały I-XI 2015'!$J$53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2000">
                  <a:srgbClr val="7F14F4">
                    <a:alpha val="49000"/>
                  </a:srgbClr>
                </a:gs>
                <a:gs pos="0">
                  <a:srgbClr val="B97FF9"/>
                </a:gs>
                <a:gs pos="32000">
                  <a:srgbClr val="D7B6FC"/>
                </a:gs>
              </a:gsLst>
              <a:lin ang="6600000" scaled="0"/>
              <a:tileRect/>
            </a:gradFill>
            <a:ln>
              <a:solidFill>
                <a:srgbClr val="3366FF"/>
              </a:solidFill>
            </a:ln>
            <a:effectLst>
              <a:outerShdw blurRad="50800" dist="50800" dir="5400000" sx="155000" sy="155000" algn="ctr" rotWithShape="0">
                <a:srgbClr val="8D8A00">
                  <a:alpha val="43000"/>
                </a:srgbClr>
              </a:outerShdw>
            </a:effectLst>
          </c:spPr>
          <c:dLbls>
            <c:dLbl>
              <c:idx val="0"/>
              <c:layout>
                <c:manualLayout>
                  <c:x val="2.0061728395061731E-2"/>
                  <c:y val="1.9642228626261429E-2"/>
                </c:manualLayout>
              </c:layout>
              <c:showVal val="1"/>
            </c:dLbl>
            <c:dLbl>
              <c:idx val="1"/>
              <c:layout>
                <c:manualLayout>
                  <c:x val="2.9320987654320996E-2"/>
                  <c:y val="1.403016330447244E-2"/>
                </c:manualLayout>
              </c:layout>
              <c:showVal val="1"/>
            </c:dLbl>
            <c:dLbl>
              <c:idx val="2"/>
              <c:layout>
                <c:manualLayout>
                  <c:x val="1.080246913580259E-2"/>
                  <c:y val="1.9642449573715044E-2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1F497D">
                    <a:lumMod val="40000"/>
                    <a:lumOff val="6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2015'!$H$54:$H$56</c:f>
              <c:strCache>
                <c:ptCount val="3"/>
                <c:pt idx="0">
                  <c:v>Ogółem 99,93%</c:v>
                </c:pt>
                <c:pt idx="1">
                  <c:v>Płace i pochodne 100%</c:v>
                </c:pt>
                <c:pt idx="2">
                  <c:v>Wydatki rzeczowe 98,65%</c:v>
                </c:pt>
              </c:strCache>
            </c:strRef>
          </c:cat>
          <c:val>
            <c:numRef>
              <c:f>'Rozdziały I-XI 2015'!$J$54:$J$56</c:f>
              <c:numCache>
                <c:formatCode>#,##0</c:formatCode>
                <c:ptCount val="3"/>
                <c:pt idx="0">
                  <c:v>5913.2800000002608</c:v>
                </c:pt>
                <c:pt idx="1">
                  <c:v>0</c:v>
                </c:pt>
                <c:pt idx="2">
                  <c:v>5913.2800000002608</c:v>
                </c:pt>
              </c:numCache>
            </c:numRef>
          </c:val>
        </c:ser>
        <c:gapWidth val="109"/>
        <c:gapDepth val="133"/>
        <c:shape val="cylinder"/>
        <c:axId val="41502208"/>
        <c:axId val="41503744"/>
        <c:axId val="41280832"/>
      </c:bar3DChart>
      <c:catAx>
        <c:axId val="41502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41503744"/>
        <c:crosses val="autoZero"/>
        <c:auto val="1"/>
        <c:lblAlgn val="ctr"/>
        <c:lblOffset val="100"/>
      </c:catAx>
      <c:valAx>
        <c:axId val="41503744"/>
        <c:scaling>
          <c:orientation val="minMax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41502208"/>
        <c:crosses val="autoZero"/>
        <c:crossBetween val="between"/>
      </c:valAx>
      <c:serAx>
        <c:axId val="41280832"/>
        <c:scaling>
          <c:orientation val="minMax"/>
        </c:scaling>
        <c:delete val="1"/>
        <c:axPos val="b"/>
        <c:tickLblPos val="none"/>
        <c:crossAx val="41503744"/>
        <c:crosses val="autoZero"/>
      </c:serAx>
    </c:plotArea>
    <c:legend>
      <c:legendPos val="r"/>
      <c:layout>
        <c:manualLayout>
          <c:xMode val="edge"/>
          <c:yMode val="edge"/>
          <c:x val="0.83765274132400114"/>
          <c:y val="0.26946442116296626"/>
          <c:w val="0.11759417225624655"/>
          <c:h val="0.10751082145391003"/>
        </c:manualLayout>
      </c:layout>
      <c:txPr>
        <a:bodyPr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view3D>
      <c:rotX val="10"/>
      <c:rotY val="27"/>
      <c:depthPercent val="100"/>
      <c:rAngAx val="1"/>
    </c:view3D>
    <c:floor>
      <c:spPr>
        <a:gradFill>
          <a:gsLst>
            <a:gs pos="100000">
              <a:srgbClr val="D1ABFB"/>
            </a:gs>
            <a:gs pos="16000">
              <a:srgbClr val="D6CAEE"/>
            </a:gs>
            <a:gs pos="73000">
              <a:srgbClr val="CCBDE9"/>
            </a:gs>
          </a:gsLst>
          <a:lin ang="5400000" scaled="0"/>
        </a:gradFill>
        <a:ln w="12700"/>
      </c:spPr>
    </c:floor>
    <c:sideWall>
      <c:spPr>
        <a:noFill/>
        <a:effectLst>
          <a:outerShdw blurRad="50800" dist="50800" dir="5400000" algn="ctr" rotWithShape="0">
            <a:srgbClr val="000000"/>
          </a:outerShdw>
        </a:effectLst>
      </c:spPr>
    </c:sideWall>
    <c:backWall>
      <c:spPr>
        <a:noFill/>
        <a:effectLst>
          <a:outerShdw blurRad="50800" dist="50800" dir="5400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8.1342592592592744E-2"/>
          <c:y val="1.9712268969056975E-2"/>
          <c:w val="0.85787340818509195"/>
          <c:h val="0.92873538736397165"/>
        </c:manualLayout>
      </c:layout>
      <c:bar3DChart>
        <c:barDir val="col"/>
        <c:grouping val="percentStacked"/>
        <c:ser>
          <c:idx val="0"/>
          <c:order val="0"/>
          <c:tx>
            <c:strRef>
              <c:f>'Rozdziały I-XI 2015'!$I$93</c:f>
              <c:strCache>
                <c:ptCount val="1"/>
                <c:pt idx="0">
                  <c:v>Wykonanie</c:v>
                </c:pt>
              </c:strCache>
            </c:strRef>
          </c:tx>
          <c:spPr>
            <a:gradFill>
              <a:gsLst>
                <a:gs pos="61000">
                  <a:srgbClr val="D6CAEE"/>
                </a:gs>
                <a:gs pos="0">
                  <a:srgbClr val="D1ABFB"/>
                </a:gs>
                <a:gs pos="30000">
                  <a:srgbClr val="D1ABFB"/>
                </a:gs>
              </a:gsLst>
              <a:path path="circle">
                <a:fillToRect l="100000" b="100000"/>
              </a:path>
            </a:gradFill>
            <a:effectLst>
              <a:outerShdw dist="50800" dir="54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0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697530864197541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4691358024691412E-2"/>
                  <c:y val="-5.6120653217889786E-3"/>
                </c:manualLayout>
              </c:layout>
              <c:showVal val="1"/>
            </c:dLbl>
            <c:dLbl>
              <c:idx val="2"/>
              <c:layout>
                <c:manualLayout>
                  <c:x val="2.7777777777778064E-2"/>
                  <c:y val="5.6120653217889786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2015'!$H$94:$H$96</c:f>
              <c:strCache>
                <c:ptCount val="3"/>
                <c:pt idx="0">
                  <c:v>Ogółem 99,48%</c:v>
                </c:pt>
                <c:pt idx="1">
                  <c:v>Płace i pochodne 99,99%</c:v>
                </c:pt>
                <c:pt idx="2">
                  <c:v>Wydatki rzeczowe 97,88%</c:v>
                </c:pt>
              </c:strCache>
            </c:strRef>
          </c:cat>
          <c:val>
            <c:numRef>
              <c:f>'Rozdziały I-XI 2015'!$I$94:$I$96</c:f>
              <c:numCache>
                <c:formatCode>#,##0</c:formatCode>
                <c:ptCount val="3"/>
                <c:pt idx="0">
                  <c:v>17756873.670000002</c:v>
                </c:pt>
                <c:pt idx="1">
                  <c:v>13456318.040000001</c:v>
                </c:pt>
                <c:pt idx="2">
                  <c:v>4300555.63</c:v>
                </c:pt>
              </c:numCache>
            </c:numRef>
          </c:val>
        </c:ser>
        <c:ser>
          <c:idx val="1"/>
          <c:order val="1"/>
          <c:tx>
            <c:strRef>
              <c:f>'Rozdziały I-XI 2015'!$J$93</c:f>
              <c:strCache>
                <c:ptCount val="1"/>
                <c:pt idx="0">
                  <c:v>Pozostało</c:v>
                </c:pt>
              </c:strCache>
            </c:strRef>
          </c:tx>
          <c:spPr>
            <a:gradFill>
              <a:gsLst>
                <a:gs pos="66000">
                  <a:srgbClr val="7F14F4"/>
                </a:gs>
                <a:gs pos="0">
                  <a:srgbClr val="EAEDF2"/>
                </a:gs>
                <a:gs pos="41000">
                  <a:srgbClr val="DCE8F2"/>
                </a:gs>
              </a:gsLst>
              <a:lin ang="5400000" scaled="0"/>
            </a:gradFill>
            <a:ln>
              <a:solidFill>
                <a:srgbClr val="3366FF"/>
              </a:solidFill>
            </a:ln>
            <a:effectLst>
              <a:outerShdw blurRad="152400" dir="3600000" sx="110000" sy="110000" algn="tl" rotWithShape="0">
                <a:prstClr val="black">
                  <a:alpha val="38000"/>
                </a:prstClr>
              </a:outerShdw>
            </a:effectLst>
          </c:spPr>
          <c:dLbls>
            <c:dLbl>
              <c:idx val="0"/>
              <c:layout>
                <c:manualLayout>
                  <c:x val="3.549382716049386E-2"/>
                  <c:y val="-3.0866580217292973E-2"/>
                </c:manualLayout>
              </c:layout>
              <c:showVal val="1"/>
            </c:dLbl>
            <c:dLbl>
              <c:idx val="1"/>
              <c:layout>
                <c:manualLayout>
                  <c:x val="4.3209876543209867E-2"/>
                  <c:y val="-3.0866359269839376E-2"/>
                </c:manualLayout>
              </c:layout>
              <c:showVal val="1"/>
            </c:dLbl>
            <c:dLbl>
              <c:idx val="2"/>
              <c:layout>
                <c:manualLayout>
                  <c:x val="4.3209876543209819E-2"/>
                  <c:y val="-3.367239193073385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2015'!$H$94:$H$96</c:f>
              <c:strCache>
                <c:ptCount val="3"/>
                <c:pt idx="0">
                  <c:v>Ogółem 99,48%</c:v>
                </c:pt>
                <c:pt idx="1">
                  <c:v>Płace i pochodne 99,99%</c:v>
                </c:pt>
                <c:pt idx="2">
                  <c:v>Wydatki rzeczowe 97,88%</c:v>
                </c:pt>
              </c:strCache>
            </c:strRef>
          </c:cat>
          <c:val>
            <c:numRef>
              <c:f>'Rozdziały I-XI 2015'!$J$94:$J$96</c:f>
              <c:numCache>
                <c:formatCode>#,##0</c:formatCode>
                <c:ptCount val="3"/>
                <c:pt idx="0">
                  <c:v>93419.329999998212</c:v>
                </c:pt>
                <c:pt idx="1">
                  <c:v>170.95999999903142</c:v>
                </c:pt>
                <c:pt idx="2">
                  <c:v>93248.370000000112</c:v>
                </c:pt>
              </c:numCache>
            </c:numRef>
          </c:val>
        </c:ser>
        <c:gapWidth val="55"/>
        <c:gapDepth val="55"/>
        <c:shape val="cylinder"/>
        <c:axId val="87552000"/>
        <c:axId val="87553536"/>
        <c:axId val="0"/>
      </c:bar3DChart>
      <c:catAx>
        <c:axId val="87552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  <a:latin typeface="+mn-lt"/>
              </a:defRPr>
            </a:pPr>
            <a:endParaRPr lang="pl-PL"/>
          </a:p>
        </c:txPr>
        <c:crossAx val="87553536"/>
        <c:crosses val="autoZero"/>
        <c:auto val="1"/>
        <c:lblAlgn val="ctr"/>
        <c:lblOffset val="100"/>
      </c:catAx>
      <c:valAx>
        <c:axId val="87553536"/>
        <c:scaling>
          <c:orientation val="minMax"/>
          <c:max val="1"/>
          <c:min val="0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0%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  <a:latin typeface="+mn-lt"/>
              </a:defRPr>
            </a:pPr>
            <a:endParaRPr lang="pl-PL"/>
          </a:p>
        </c:txPr>
        <c:crossAx val="87552000"/>
        <c:crosses val="autoZero"/>
        <c:crossBetween val="between"/>
        <c:majorUnit val="0.1"/>
        <c:minorUnit val="2.0000000000000011E-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543051910177893"/>
          <c:y val="0.38731779292053542"/>
          <c:w val="0.11759417225624659"/>
          <c:h val="0.10751082145391003"/>
        </c:manualLayout>
      </c:layout>
      <c:txPr>
        <a:bodyPr/>
        <a:lstStyle/>
        <a:p>
          <a:pPr>
            <a:defRPr>
              <a:solidFill>
                <a:schemeClr val="tx1"/>
              </a:solidFill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"/>
      <c:rotY val="16"/>
      <c:depthPercent val="100"/>
      <c:perspective val="30"/>
    </c:view3D>
    <c:floor>
      <c:spPr>
        <a:gradFill flip="none" rotWithShape="1">
          <a:gsLst>
            <a:gs pos="100000">
              <a:srgbClr val="D1ABFB"/>
            </a:gs>
            <a:gs pos="82000">
              <a:srgbClr val="D6CAEE"/>
            </a:gs>
            <a:gs pos="26000">
              <a:srgbClr val="CCBDE9"/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4F81BD"/>
          </a:solidFill>
        </a:ln>
        <a:effectLst>
          <a:innerShdw>
            <a:srgbClr val="7F14F4"/>
          </a:inn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sideWall>
    <c:backWall>
      <c:spPr>
        <a:noFill/>
        <a:ln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0.10140432098765478"/>
          <c:y val="1.936162536017209E-2"/>
          <c:w val="0.8725695052007385"/>
          <c:h val="0.9556014929861375"/>
        </c:manualLayout>
      </c:layout>
      <c:bar3DChart>
        <c:barDir val="col"/>
        <c:grouping val="standard"/>
        <c:ser>
          <c:idx val="0"/>
          <c:order val="0"/>
          <c:tx>
            <c:strRef>
              <c:f>'Rozdziały I-XI 2015'!$I$61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0">
                  <a:srgbClr val="D1ABFB"/>
                </a:gs>
                <a:gs pos="29000">
                  <a:srgbClr val="D1ABFB"/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50800" dir="5400000" algn="ctr" rotWithShape="0">
                <a:srgbClr val="8D8A00"/>
              </a:outerShdw>
            </a:effectLst>
          </c:spPr>
          <c:dLbls>
            <c:dLbl>
              <c:idx val="0"/>
              <c:layout>
                <c:manualLayout>
                  <c:x val="1.697530864197540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5431977252843395E-2"/>
                  <c:y val="5.6118443743353634E-3"/>
                </c:manualLayout>
              </c:layout>
              <c:showVal val="1"/>
            </c:dLbl>
            <c:dLbl>
              <c:idx val="2"/>
              <c:layout>
                <c:manualLayout>
                  <c:x val="9.2592592592593455E-3"/>
                  <c:y val="7.0150816522362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2015'!$H$62:$H$64</c:f>
              <c:strCache>
                <c:ptCount val="3"/>
                <c:pt idx="0">
                  <c:v>Ogółem 99,97%</c:v>
                </c:pt>
                <c:pt idx="1">
                  <c:v>Płace i pochodne 99,99%</c:v>
                </c:pt>
                <c:pt idx="2">
                  <c:v>Wydatki rzeczowe 99,67%</c:v>
                </c:pt>
              </c:strCache>
            </c:strRef>
          </c:cat>
          <c:val>
            <c:numRef>
              <c:f>'Rozdziały I-XI 2015'!$I$62:$I$64</c:f>
              <c:numCache>
                <c:formatCode>#,##0</c:formatCode>
                <c:ptCount val="3"/>
                <c:pt idx="0">
                  <c:v>7719820.9100000001</c:v>
                </c:pt>
                <c:pt idx="1">
                  <c:v>6962611.2400000002</c:v>
                </c:pt>
                <c:pt idx="2">
                  <c:v>757209.66999999993</c:v>
                </c:pt>
              </c:numCache>
            </c:numRef>
          </c:val>
        </c:ser>
        <c:ser>
          <c:idx val="1"/>
          <c:order val="1"/>
          <c:tx>
            <c:strRef>
              <c:f>'Rozdziały I-XI 2015'!$J$61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2000">
                  <a:srgbClr val="7F14F4">
                    <a:alpha val="49000"/>
                  </a:srgbClr>
                </a:gs>
                <a:gs pos="0">
                  <a:srgbClr val="B97FF9"/>
                </a:gs>
                <a:gs pos="32000">
                  <a:srgbClr val="D7B6FC"/>
                </a:gs>
              </a:gsLst>
              <a:lin ang="6600000" scaled="0"/>
              <a:tileRect/>
            </a:gradFill>
            <a:ln>
              <a:solidFill>
                <a:srgbClr val="3366FF"/>
              </a:solidFill>
            </a:ln>
            <a:effectLst>
              <a:outerShdw blurRad="50800" dist="50800" dir="5400000" sx="155000" sy="155000" algn="ctr" rotWithShape="0">
                <a:srgbClr val="8D8A00">
                  <a:alpha val="43000"/>
                </a:srgbClr>
              </a:outerShdw>
            </a:effectLst>
          </c:spPr>
          <c:dLbls>
            <c:dLbl>
              <c:idx val="0"/>
              <c:layout>
                <c:manualLayout>
                  <c:x val="2.0061728395061731E-2"/>
                  <c:y val="1.9642228626261429E-2"/>
                </c:manualLayout>
              </c:layout>
              <c:showVal val="1"/>
            </c:dLbl>
            <c:dLbl>
              <c:idx val="1"/>
              <c:layout>
                <c:manualLayout>
                  <c:x val="2.9320987654320996E-2"/>
                  <c:y val="1.403016330447244E-2"/>
                </c:manualLayout>
              </c:layout>
              <c:showVal val="1"/>
            </c:dLbl>
            <c:dLbl>
              <c:idx val="2"/>
              <c:layout>
                <c:manualLayout>
                  <c:x val="1.080246913580259E-2"/>
                  <c:y val="1.9642449573715044E-2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1F497D">
                    <a:lumMod val="40000"/>
                    <a:lumOff val="6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2015'!$H$62:$H$64</c:f>
              <c:strCache>
                <c:ptCount val="3"/>
                <c:pt idx="0">
                  <c:v>Ogółem 99,97%</c:v>
                </c:pt>
                <c:pt idx="1">
                  <c:v>Płace i pochodne 99,99%</c:v>
                </c:pt>
                <c:pt idx="2">
                  <c:v>Wydatki rzeczowe 99,67%</c:v>
                </c:pt>
              </c:strCache>
            </c:strRef>
          </c:cat>
          <c:val>
            <c:numRef>
              <c:f>'Rozdziały I-XI 2015'!$J$62:$J$64</c:f>
              <c:numCache>
                <c:formatCode>#,##0</c:formatCode>
                <c:ptCount val="3"/>
                <c:pt idx="0">
                  <c:v>2489.089999999851</c:v>
                </c:pt>
                <c:pt idx="1">
                  <c:v>6.7599999997764826</c:v>
                </c:pt>
                <c:pt idx="2">
                  <c:v>2482.3300000000745</c:v>
                </c:pt>
              </c:numCache>
            </c:numRef>
          </c:val>
        </c:ser>
        <c:gapWidth val="109"/>
        <c:gapDepth val="133"/>
        <c:shape val="cylinder"/>
        <c:axId val="87905792"/>
        <c:axId val="87907328"/>
        <c:axId val="81798912"/>
      </c:bar3DChart>
      <c:catAx>
        <c:axId val="87905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87907328"/>
        <c:crosses val="autoZero"/>
        <c:auto val="1"/>
        <c:lblAlgn val="ctr"/>
        <c:lblOffset val="100"/>
      </c:catAx>
      <c:valAx>
        <c:axId val="87907328"/>
        <c:scaling>
          <c:orientation val="minMax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87905792"/>
        <c:crosses val="autoZero"/>
        <c:crossBetween val="between"/>
      </c:valAx>
      <c:serAx>
        <c:axId val="81798912"/>
        <c:scaling>
          <c:orientation val="minMax"/>
        </c:scaling>
        <c:delete val="1"/>
        <c:axPos val="b"/>
        <c:tickLblPos val="none"/>
        <c:crossAx val="87907328"/>
        <c:crosses val="autoZero"/>
      </c:serAx>
    </c:plotArea>
    <c:legend>
      <c:legendPos val="r"/>
      <c:layout>
        <c:manualLayout>
          <c:xMode val="edge"/>
          <c:yMode val="edge"/>
          <c:x val="0.83765274132400114"/>
          <c:y val="0.26946442116296626"/>
          <c:w val="0.11759417225624655"/>
          <c:h val="0.10751082145391003"/>
        </c:manualLayout>
      </c:layout>
      <c:txPr>
        <a:bodyPr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"/>
      <c:rotY val="16"/>
      <c:depthPercent val="100"/>
      <c:perspective val="30"/>
    </c:view3D>
    <c:floor>
      <c:spPr>
        <a:gradFill flip="none" rotWithShape="1">
          <a:gsLst>
            <a:gs pos="100000">
              <a:srgbClr val="D1ABFB"/>
            </a:gs>
            <a:gs pos="82000">
              <a:srgbClr val="D6CAEE"/>
            </a:gs>
            <a:gs pos="26000">
              <a:srgbClr val="CCBDE9"/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4F81BD"/>
          </a:solidFill>
        </a:ln>
        <a:effectLst>
          <a:innerShdw>
            <a:srgbClr val="7F14F4"/>
          </a:inn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sideWall>
    <c:backWall>
      <c:spPr>
        <a:noFill/>
        <a:ln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0.10140432098765478"/>
          <c:y val="1.936162536017209E-2"/>
          <c:w val="0.8725695052007385"/>
          <c:h val="0.9556014929861375"/>
        </c:manualLayout>
      </c:layout>
      <c:bar3DChart>
        <c:barDir val="col"/>
        <c:grouping val="standard"/>
        <c:ser>
          <c:idx val="0"/>
          <c:order val="0"/>
          <c:tx>
            <c:strRef>
              <c:f>'Rozdziały I-XI 2015'!$I$65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0">
                  <a:srgbClr val="D1ABFB"/>
                </a:gs>
                <a:gs pos="29000">
                  <a:srgbClr val="D1ABFB"/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50800" dir="5400000" algn="ctr" rotWithShape="0">
                <a:srgbClr val="8D8A00"/>
              </a:outerShdw>
            </a:effectLst>
          </c:spPr>
          <c:dLbls>
            <c:dLbl>
              <c:idx val="0"/>
              <c:layout>
                <c:manualLayout>
                  <c:x val="1.697530864197540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5432098765432107E-2"/>
                  <c:y val="5.612065321788976E-3"/>
                </c:manualLayout>
              </c:layout>
              <c:showVal val="1"/>
            </c:dLbl>
            <c:dLbl>
              <c:idx val="2"/>
              <c:layout>
                <c:manualLayout>
                  <c:x val="1.2345679012345687E-2"/>
                  <c:y val="2.806032660894488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2015'!$H$66:$H$68</c:f>
              <c:strCache>
                <c:ptCount val="3"/>
                <c:pt idx="0">
                  <c:v>Ogółem 99,99%</c:v>
                </c:pt>
                <c:pt idx="1">
                  <c:v>Płace i pochodne 99,99%</c:v>
                </c:pt>
                <c:pt idx="2">
                  <c:v>Wydatki rzeczowe 99,87%</c:v>
                </c:pt>
              </c:strCache>
            </c:strRef>
          </c:cat>
          <c:val>
            <c:numRef>
              <c:f>'Rozdziały I-XI 2015'!$I$66:$I$68</c:f>
              <c:numCache>
                <c:formatCode>#,##0</c:formatCode>
                <c:ptCount val="3"/>
                <c:pt idx="0">
                  <c:v>4403584.18</c:v>
                </c:pt>
                <c:pt idx="1">
                  <c:v>4068034.66</c:v>
                </c:pt>
                <c:pt idx="2">
                  <c:v>335549.51999999955</c:v>
                </c:pt>
              </c:numCache>
            </c:numRef>
          </c:val>
        </c:ser>
        <c:ser>
          <c:idx val="1"/>
          <c:order val="1"/>
          <c:tx>
            <c:strRef>
              <c:f>'Rozdziały I-XI 2015'!$J$65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2000">
                  <a:srgbClr val="7F14F4">
                    <a:alpha val="49000"/>
                  </a:srgbClr>
                </a:gs>
                <a:gs pos="0">
                  <a:srgbClr val="B97FF9"/>
                </a:gs>
                <a:gs pos="32000">
                  <a:srgbClr val="D7B6FC"/>
                </a:gs>
              </a:gsLst>
              <a:lin ang="6600000" scaled="0"/>
              <a:tileRect/>
            </a:gradFill>
            <a:ln>
              <a:solidFill>
                <a:srgbClr val="3366FF"/>
              </a:solidFill>
            </a:ln>
            <a:effectLst>
              <a:outerShdw blurRad="50800" dist="50800" dir="5400000" sx="155000" sy="155000" algn="ctr" rotWithShape="0">
                <a:srgbClr val="8D8A00">
                  <a:alpha val="43000"/>
                </a:srgbClr>
              </a:outerShdw>
            </a:effectLst>
          </c:spPr>
          <c:dLbls>
            <c:dLbl>
              <c:idx val="0"/>
              <c:layout>
                <c:manualLayout>
                  <c:x val="2.3148148148148147E-2"/>
                  <c:y val="1.9642228626261429E-2"/>
                </c:manualLayout>
              </c:layout>
              <c:showVal val="1"/>
            </c:dLbl>
            <c:dLbl>
              <c:idx val="1"/>
              <c:layout>
                <c:manualLayout>
                  <c:x val="2.9320987654320996E-2"/>
                  <c:y val="1.1224130643577966E-2"/>
                </c:manualLayout>
              </c:layout>
              <c:showVal val="1"/>
            </c:dLbl>
            <c:dLbl>
              <c:idx val="2"/>
              <c:layout>
                <c:manualLayout>
                  <c:x val="4.629629629629743E-3"/>
                  <c:y val="1.9642449573715044E-2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1F497D">
                    <a:lumMod val="40000"/>
                    <a:lumOff val="6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2015'!$H$66:$H$68</c:f>
              <c:strCache>
                <c:ptCount val="3"/>
                <c:pt idx="0">
                  <c:v>Ogółem 99,99%</c:v>
                </c:pt>
                <c:pt idx="1">
                  <c:v>Płace i pochodne 99,99%</c:v>
                </c:pt>
                <c:pt idx="2">
                  <c:v>Wydatki rzeczowe 99,87%</c:v>
                </c:pt>
              </c:strCache>
            </c:strRef>
          </c:cat>
          <c:val>
            <c:numRef>
              <c:f>'Rozdziały I-XI 2015'!$J$66:$J$68</c:f>
              <c:numCache>
                <c:formatCode>#,##0</c:formatCode>
                <c:ptCount val="3"/>
                <c:pt idx="0">
                  <c:v>428.82000000029802</c:v>
                </c:pt>
                <c:pt idx="1">
                  <c:v>1.3399999998509884</c:v>
                </c:pt>
                <c:pt idx="2">
                  <c:v>427.48000000044703</c:v>
                </c:pt>
              </c:numCache>
            </c:numRef>
          </c:val>
        </c:ser>
        <c:gapWidth val="109"/>
        <c:gapDepth val="133"/>
        <c:shape val="cylinder"/>
        <c:axId val="88244224"/>
        <c:axId val="88245760"/>
        <c:axId val="87912896"/>
      </c:bar3DChart>
      <c:catAx>
        <c:axId val="88244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88245760"/>
        <c:crosses val="autoZero"/>
        <c:auto val="1"/>
        <c:lblAlgn val="ctr"/>
        <c:lblOffset val="100"/>
      </c:catAx>
      <c:valAx>
        <c:axId val="88245760"/>
        <c:scaling>
          <c:orientation val="minMax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88244224"/>
        <c:crosses val="autoZero"/>
        <c:crossBetween val="between"/>
      </c:valAx>
      <c:serAx>
        <c:axId val="87912896"/>
        <c:scaling>
          <c:orientation val="minMax"/>
        </c:scaling>
        <c:delete val="1"/>
        <c:axPos val="b"/>
        <c:tickLblPos val="none"/>
        <c:crossAx val="88245760"/>
        <c:crosses val="autoZero"/>
      </c:serAx>
    </c:plotArea>
    <c:legend>
      <c:legendPos val="r"/>
      <c:layout>
        <c:manualLayout>
          <c:xMode val="edge"/>
          <c:yMode val="edge"/>
          <c:x val="0.83765274132400114"/>
          <c:y val="0.26946442116296626"/>
          <c:w val="0.11759417225624655"/>
          <c:h val="0.10751082145391003"/>
        </c:manualLayout>
      </c:layout>
      <c:txPr>
        <a:bodyPr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"/>
      <c:rotY val="16"/>
      <c:depthPercent val="100"/>
      <c:perspective val="30"/>
    </c:view3D>
    <c:floor>
      <c:spPr>
        <a:gradFill flip="none" rotWithShape="1">
          <a:gsLst>
            <a:gs pos="100000">
              <a:srgbClr val="D1ABFB"/>
            </a:gs>
            <a:gs pos="82000">
              <a:srgbClr val="D6CAEE"/>
            </a:gs>
            <a:gs pos="26000">
              <a:srgbClr val="CCBDE9"/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4F81BD"/>
          </a:solidFill>
        </a:ln>
        <a:effectLst>
          <a:innerShdw>
            <a:srgbClr val="7F14F4"/>
          </a:inn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sideWall>
    <c:backWall>
      <c:spPr>
        <a:noFill/>
        <a:ln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0.10140432098765478"/>
          <c:y val="1.936162536017209E-2"/>
          <c:w val="0.8725695052007385"/>
          <c:h val="0.9556014929861375"/>
        </c:manualLayout>
      </c:layout>
      <c:bar3DChart>
        <c:barDir val="col"/>
        <c:grouping val="standard"/>
        <c:ser>
          <c:idx val="0"/>
          <c:order val="0"/>
          <c:tx>
            <c:strRef>
              <c:f>'Rozdziały I-XI 2015'!$I$69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0">
                  <a:srgbClr val="D1ABFB"/>
                </a:gs>
                <a:gs pos="29000">
                  <a:srgbClr val="D1ABFB"/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50800" dir="5400000" algn="ctr" rotWithShape="0">
                <a:srgbClr val="8D8A00"/>
              </a:outerShdw>
            </a:effectLst>
          </c:spPr>
          <c:dLbls>
            <c:dLbl>
              <c:idx val="0"/>
              <c:layout>
                <c:manualLayout>
                  <c:x val="1.697530864197540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5.612065321788976E-3"/>
                </c:manualLayout>
              </c:layout>
              <c:showVal val="1"/>
            </c:dLbl>
            <c:dLbl>
              <c:idx val="2"/>
              <c:layout>
                <c:manualLayout>
                  <c:x val="9.2592592592593455E-3"/>
                  <c:y val="7.0150816522362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2015'!$H$70:$H$72</c:f>
              <c:strCache>
                <c:ptCount val="3"/>
                <c:pt idx="0">
                  <c:v>Ogółem 99,98%</c:v>
                </c:pt>
                <c:pt idx="1">
                  <c:v>Płace i pochodne 99,99%</c:v>
                </c:pt>
                <c:pt idx="2">
                  <c:v>Wydatki rzeczowe 99,87%</c:v>
                </c:pt>
              </c:strCache>
            </c:strRef>
          </c:cat>
          <c:val>
            <c:numRef>
              <c:f>'Rozdziały I-XI 2015'!$I$70:$I$72</c:f>
              <c:numCache>
                <c:formatCode>#,##0</c:formatCode>
                <c:ptCount val="3"/>
                <c:pt idx="0">
                  <c:v>2630618.5</c:v>
                </c:pt>
                <c:pt idx="1">
                  <c:v>2179328.79</c:v>
                </c:pt>
                <c:pt idx="2">
                  <c:v>451289.70999999996</c:v>
                </c:pt>
              </c:numCache>
            </c:numRef>
          </c:val>
        </c:ser>
        <c:ser>
          <c:idx val="1"/>
          <c:order val="1"/>
          <c:tx>
            <c:strRef>
              <c:f>'Rozdziały I-XI 2015'!$J$69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2000">
                  <a:srgbClr val="7F14F4">
                    <a:alpha val="49000"/>
                  </a:srgbClr>
                </a:gs>
                <a:gs pos="0">
                  <a:srgbClr val="B97FF9"/>
                </a:gs>
                <a:gs pos="32000">
                  <a:srgbClr val="D7B6FC"/>
                </a:gs>
              </a:gsLst>
              <a:lin ang="6600000" scaled="0"/>
              <a:tileRect/>
            </a:gradFill>
            <a:ln>
              <a:solidFill>
                <a:srgbClr val="3366FF"/>
              </a:solidFill>
            </a:ln>
            <a:effectLst>
              <a:outerShdw blurRad="50800" dist="50800" dir="5400000" sx="155000" sy="155000" algn="ctr" rotWithShape="0">
                <a:srgbClr val="8D8A00">
                  <a:alpha val="43000"/>
                </a:srgbClr>
              </a:outerShdw>
            </a:effectLst>
          </c:spPr>
          <c:dLbls>
            <c:dLbl>
              <c:idx val="0"/>
              <c:layout>
                <c:manualLayout>
                  <c:x val="2.3148148148148147E-2"/>
                  <c:y val="1.9642228626261429E-2"/>
                </c:manualLayout>
              </c:layout>
              <c:showVal val="1"/>
            </c:dLbl>
            <c:dLbl>
              <c:idx val="1"/>
              <c:layout>
                <c:manualLayout>
                  <c:x val="2.9320987654320996E-2"/>
                  <c:y val="1.1224130643577966E-2"/>
                </c:manualLayout>
              </c:layout>
              <c:showVal val="1"/>
            </c:dLbl>
            <c:dLbl>
              <c:idx val="2"/>
              <c:layout>
                <c:manualLayout>
                  <c:x val="3.8580246913580245E-2"/>
                  <c:y val="5.6122862692425885E-3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1F497D">
                    <a:lumMod val="40000"/>
                    <a:lumOff val="6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2015'!$H$70:$H$72</c:f>
              <c:strCache>
                <c:ptCount val="3"/>
                <c:pt idx="0">
                  <c:v>Ogółem 99,98%</c:v>
                </c:pt>
                <c:pt idx="1">
                  <c:v>Płace i pochodne 99,99%</c:v>
                </c:pt>
                <c:pt idx="2">
                  <c:v>Wydatki rzeczowe 99,87%</c:v>
                </c:pt>
              </c:strCache>
            </c:strRef>
          </c:cat>
          <c:val>
            <c:numRef>
              <c:f>'Rozdziały I-XI 2015'!$J$70:$J$72</c:f>
              <c:numCache>
                <c:formatCode>#,##0</c:formatCode>
                <c:ptCount val="3"/>
                <c:pt idx="0">
                  <c:v>574.5</c:v>
                </c:pt>
                <c:pt idx="1">
                  <c:v>2.2099999999627471</c:v>
                </c:pt>
                <c:pt idx="2">
                  <c:v>572.29000000003725</c:v>
                </c:pt>
              </c:numCache>
            </c:numRef>
          </c:val>
        </c:ser>
        <c:gapWidth val="109"/>
        <c:gapDepth val="133"/>
        <c:shape val="cylinder"/>
        <c:axId val="89776896"/>
        <c:axId val="89778432"/>
        <c:axId val="89350144"/>
      </c:bar3DChart>
      <c:catAx>
        <c:axId val="89776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89778432"/>
        <c:crosses val="autoZero"/>
        <c:auto val="1"/>
        <c:lblAlgn val="ctr"/>
        <c:lblOffset val="100"/>
      </c:catAx>
      <c:valAx>
        <c:axId val="89778432"/>
        <c:scaling>
          <c:orientation val="minMax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89776896"/>
        <c:crosses val="autoZero"/>
        <c:crossBetween val="between"/>
      </c:valAx>
      <c:serAx>
        <c:axId val="89350144"/>
        <c:scaling>
          <c:orientation val="minMax"/>
        </c:scaling>
        <c:delete val="1"/>
        <c:axPos val="b"/>
        <c:tickLblPos val="none"/>
        <c:crossAx val="89778432"/>
        <c:crosses val="autoZero"/>
      </c:serAx>
    </c:plotArea>
    <c:legend>
      <c:legendPos val="r"/>
      <c:layout>
        <c:manualLayout>
          <c:xMode val="edge"/>
          <c:yMode val="edge"/>
          <c:x val="0.83765274132400114"/>
          <c:y val="0.26946442116296626"/>
          <c:w val="0.11759417225624655"/>
          <c:h val="0.10751082145391003"/>
        </c:manualLayout>
      </c:layout>
      <c:txPr>
        <a:bodyPr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5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sideWall>
      <c:spPr>
        <a:ln>
          <a:solidFill>
            <a:srgbClr val="4F81BD"/>
          </a:solidFill>
        </a:ln>
      </c:spPr>
    </c:sideWall>
    <c:backWall>
      <c:spPr>
        <a:ln>
          <a:solidFill>
            <a:srgbClr val="4F81BD"/>
          </a:solidFill>
        </a:ln>
      </c:spPr>
    </c:backWall>
    <c:plotArea>
      <c:layout/>
      <c:bar3DChart>
        <c:barDir val="bar"/>
        <c:grouping val="percentStacked"/>
        <c:ser>
          <c:idx val="0"/>
          <c:order val="0"/>
          <c:tx>
            <c:strRef>
              <c:f>'Ogółem 801 dane'!$H$2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38000">
                  <a:srgbClr val="D1ABFB"/>
                </a:gs>
                <a:gs pos="33000">
                  <a:srgbClr val="D1ABFB"/>
                </a:gs>
              </a:gsLst>
              <a:path path="circle">
                <a:fillToRect l="100000" t="100000"/>
              </a:path>
              <a:tileRect r="-100000" b="-100000"/>
            </a:gradFill>
          </c:spPr>
          <c:dLbls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'Ogółem 801 dane'!$G$3:$G$15</c:f>
              <c:strCache>
                <c:ptCount val="13"/>
                <c:pt idx="0">
                  <c:v>Rozdział 80101
</c:v>
                </c:pt>
                <c:pt idx="1">
                  <c:v>Rozdział 80103</c:v>
                </c:pt>
                <c:pt idx="2">
                  <c:v>Rozdział 80104</c:v>
                </c:pt>
                <c:pt idx="3">
                  <c:v>Rozdział 80110</c:v>
                </c:pt>
                <c:pt idx="4">
                  <c:v>Rozdział 80114</c:v>
                </c:pt>
                <c:pt idx="5">
                  <c:v>Rozdział 80120</c:v>
                </c:pt>
                <c:pt idx="6">
                  <c:v>Rozdział 80130</c:v>
                </c:pt>
                <c:pt idx="7">
                  <c:v>Rozdział 80140</c:v>
                </c:pt>
                <c:pt idx="8">
                  <c:v>Rozdział 80149</c:v>
                </c:pt>
                <c:pt idx="9">
                  <c:v>Rozdział 80150</c:v>
                </c:pt>
                <c:pt idx="10">
                  <c:v>Rozdział 85401</c:v>
                </c:pt>
                <c:pt idx="11">
                  <c:v>Rozdział 85406</c:v>
                </c:pt>
                <c:pt idx="12">
                  <c:v>Rozdział 85407</c:v>
                </c:pt>
              </c:strCache>
            </c:strRef>
          </c:cat>
          <c:val>
            <c:numRef>
              <c:f>'Ogółem 801 dane'!$H$3:$H$15</c:f>
              <c:numCache>
                <c:formatCode>#,##0</c:formatCode>
                <c:ptCount val="13"/>
                <c:pt idx="0">
                  <c:v>36855400.439999998</c:v>
                </c:pt>
                <c:pt idx="1">
                  <c:v>1758819.52</c:v>
                </c:pt>
                <c:pt idx="2">
                  <c:v>29241716.870000001</c:v>
                </c:pt>
                <c:pt idx="3">
                  <c:v>19771361.010000002</c:v>
                </c:pt>
                <c:pt idx="4">
                  <c:v>5190007.5599999996</c:v>
                </c:pt>
                <c:pt idx="5">
                  <c:v>39648160.640000001</c:v>
                </c:pt>
                <c:pt idx="6">
                  <c:v>27173534.18</c:v>
                </c:pt>
                <c:pt idx="7">
                  <c:v>2506762.9500000002</c:v>
                </c:pt>
                <c:pt idx="8">
                  <c:v>2828541</c:v>
                </c:pt>
                <c:pt idx="9">
                  <c:v>8261948.7199999997</c:v>
                </c:pt>
                <c:pt idx="10">
                  <c:v>7719820.9100000001</c:v>
                </c:pt>
                <c:pt idx="11">
                  <c:v>4403584.18</c:v>
                </c:pt>
                <c:pt idx="12">
                  <c:v>2630618.5</c:v>
                </c:pt>
              </c:numCache>
            </c:numRef>
          </c:val>
        </c:ser>
        <c:ser>
          <c:idx val="1"/>
          <c:order val="1"/>
          <c:tx>
            <c:strRef>
              <c:f>'Ogółem 801 dane'!$I$2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1000">
                  <a:srgbClr val="7F14F4"/>
                </a:gs>
                <a:gs pos="46000">
                  <a:srgbClr val="B97FF9"/>
                </a:gs>
                <a:gs pos="53000">
                  <a:srgbClr val="D7B6F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3366FF"/>
              </a:solidFill>
            </a:ln>
          </c:spPr>
          <c:dLbls>
            <c:dLbl>
              <c:idx val="0"/>
              <c:layout>
                <c:manualLayout>
                  <c:x val="3.8580246913580245E-2"/>
                  <c:y val="-2.8062536083481001E-3"/>
                </c:manualLayout>
              </c:layout>
              <c:showVal val="1"/>
            </c:dLbl>
            <c:dLbl>
              <c:idx val="1"/>
              <c:layout>
                <c:manualLayout>
                  <c:x val="3.5493827160493853E-2"/>
                  <c:y val="1.0288667567714109E-16"/>
                </c:manualLayout>
              </c:layout>
              <c:showVal val="1"/>
            </c:dLbl>
            <c:dLbl>
              <c:idx val="2"/>
              <c:layout>
                <c:manualLayout>
                  <c:x val="3.858024691358038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3.8580246913580245E-2"/>
                  <c:y val="2.806032660894488E-3"/>
                </c:manualLayout>
              </c:layout>
              <c:showVal val="1"/>
            </c:dLbl>
            <c:dLbl>
              <c:idx val="4"/>
              <c:layout>
                <c:manualLayout>
                  <c:x val="3.5493827160493853E-2"/>
                  <c:y val="-5.612065321788976E-3"/>
                </c:manualLayout>
              </c:layout>
              <c:showVal val="1"/>
            </c:dLbl>
            <c:dLbl>
              <c:idx val="5"/>
              <c:layout>
                <c:manualLayout>
                  <c:x val="3.5493827160493853E-2"/>
                  <c:y val="-2.806032660894488E-3"/>
                </c:manualLayout>
              </c:layout>
              <c:showVal val="1"/>
            </c:dLbl>
            <c:dLbl>
              <c:idx val="6"/>
              <c:layout>
                <c:manualLayout>
                  <c:x val="3.5493827160493853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3.5493827160493853E-2"/>
                  <c:y val="5.1443337838570608E-17"/>
                </c:manualLayout>
              </c:layout>
              <c:showVal val="1"/>
            </c:dLbl>
            <c:dLbl>
              <c:idx val="8"/>
              <c:layout>
                <c:manualLayout>
                  <c:x val="2.0061728395061842E-2"/>
                  <c:y val="-8.4180979826834635E-3"/>
                </c:manualLayout>
              </c:layout>
              <c:showVal val="1"/>
            </c:dLbl>
            <c:dLbl>
              <c:idx val="9"/>
              <c:layout>
                <c:manualLayout>
                  <c:x val="3.5493705647905265E-2"/>
                  <c:y val="-5.612065321788976E-3"/>
                </c:manualLayout>
              </c:layout>
              <c:showVal val="1"/>
            </c:dLbl>
            <c:dLbl>
              <c:idx val="10"/>
              <c:layout>
                <c:manualLayout>
                  <c:x val="3.5493827160493853E-2"/>
                  <c:y val="-2.806032660894488E-3"/>
                </c:manualLayout>
              </c:layout>
              <c:showVal val="1"/>
            </c:dLbl>
            <c:dLbl>
              <c:idx val="11"/>
              <c:layout>
                <c:manualLayout>
                  <c:x val="2.9320987654320996E-2"/>
                  <c:y val="0"/>
                </c:manualLayout>
              </c:layout>
              <c:showVal val="1"/>
            </c:dLbl>
            <c:dLbl>
              <c:idx val="12"/>
              <c:layout>
                <c:manualLayout>
                  <c:x val="2.932098765432099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'Ogółem 801 dane'!$G$3:$G$15</c:f>
              <c:strCache>
                <c:ptCount val="13"/>
                <c:pt idx="0">
                  <c:v>Rozdział 80101
</c:v>
                </c:pt>
                <c:pt idx="1">
                  <c:v>Rozdział 80103</c:v>
                </c:pt>
                <c:pt idx="2">
                  <c:v>Rozdział 80104</c:v>
                </c:pt>
                <c:pt idx="3">
                  <c:v>Rozdział 80110</c:v>
                </c:pt>
                <c:pt idx="4">
                  <c:v>Rozdział 80114</c:v>
                </c:pt>
                <c:pt idx="5">
                  <c:v>Rozdział 80120</c:v>
                </c:pt>
                <c:pt idx="6">
                  <c:v>Rozdział 80130</c:v>
                </c:pt>
                <c:pt idx="7">
                  <c:v>Rozdział 80140</c:v>
                </c:pt>
                <c:pt idx="8">
                  <c:v>Rozdział 80149</c:v>
                </c:pt>
                <c:pt idx="9">
                  <c:v>Rozdział 80150</c:v>
                </c:pt>
                <c:pt idx="10">
                  <c:v>Rozdział 85401</c:v>
                </c:pt>
                <c:pt idx="11">
                  <c:v>Rozdział 85406</c:v>
                </c:pt>
                <c:pt idx="12">
                  <c:v>Rozdział 85407</c:v>
                </c:pt>
              </c:strCache>
            </c:strRef>
          </c:cat>
          <c:val>
            <c:numRef>
              <c:f>'Ogółem 801 dane'!$I$3:$I$15</c:f>
              <c:numCache>
                <c:formatCode>#,##0</c:formatCode>
                <c:ptCount val="13"/>
                <c:pt idx="0">
                  <c:v>22093.560000002384</c:v>
                </c:pt>
                <c:pt idx="1">
                  <c:v>2210.4799999999814</c:v>
                </c:pt>
                <c:pt idx="2">
                  <c:v>42531.129999998957</c:v>
                </c:pt>
                <c:pt idx="3">
                  <c:v>16247.989999998361</c:v>
                </c:pt>
                <c:pt idx="4">
                  <c:v>1227.4400000004098</c:v>
                </c:pt>
                <c:pt idx="5">
                  <c:v>4732.359999999404</c:v>
                </c:pt>
                <c:pt idx="6">
                  <c:v>5779.820000000298</c:v>
                </c:pt>
                <c:pt idx="7">
                  <c:v>5262.0499999998137</c:v>
                </c:pt>
                <c:pt idx="8">
                  <c:v>0</c:v>
                </c:pt>
                <c:pt idx="9">
                  <c:v>5913.2800000002608</c:v>
                </c:pt>
                <c:pt idx="10">
                  <c:v>2489.089999999851</c:v>
                </c:pt>
                <c:pt idx="11">
                  <c:v>428.82000000029802</c:v>
                </c:pt>
                <c:pt idx="12">
                  <c:v>574.5</c:v>
                </c:pt>
              </c:numCache>
            </c:numRef>
          </c:val>
        </c:ser>
        <c:gapWidth val="55"/>
        <c:gapDepth val="55"/>
        <c:shape val="cylinder"/>
        <c:axId val="93584384"/>
        <c:axId val="93680384"/>
        <c:axId val="0"/>
      </c:bar3DChart>
      <c:catAx>
        <c:axId val="9358438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b="1">
                <a:latin typeface="+mn-lt"/>
              </a:defRPr>
            </a:pPr>
            <a:endParaRPr lang="pl-PL"/>
          </a:p>
        </c:txPr>
        <c:crossAx val="93680384"/>
        <c:crosses val="autoZero"/>
        <c:auto val="1"/>
        <c:lblAlgn val="ctr"/>
        <c:lblOffset val="100"/>
      </c:catAx>
      <c:valAx>
        <c:axId val="93680384"/>
        <c:scaling>
          <c:orientation val="minMax"/>
          <c:max val="1"/>
          <c:min val="0"/>
        </c:scaling>
        <c:axPos val="b"/>
        <c:majorGridlines/>
        <c:numFmt formatCode="0%" sourceLinked="1"/>
        <c:majorTickMark val="none"/>
        <c:tickLblPos val="nextTo"/>
        <c:txPr>
          <a:bodyPr rot="0" vert="horz"/>
          <a:lstStyle/>
          <a:p>
            <a:pPr>
              <a:defRPr b="1">
                <a:latin typeface="+mn-lt"/>
              </a:defRPr>
            </a:pPr>
            <a:endParaRPr lang="pl-PL"/>
          </a:p>
        </c:txPr>
        <c:crossAx val="93584384"/>
        <c:crosses val="autoZero"/>
        <c:crossBetween val="between"/>
        <c:majorUnit val="0.1"/>
        <c:minorUnit val="2.0000000000000011E-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989586371148111"/>
          <c:y val="0.45239786538246168"/>
          <c:w val="0.10010413628851965"/>
          <c:h val="9.5204048287624229E-2"/>
        </c:manualLayout>
      </c:layout>
      <c:txPr>
        <a:bodyPr/>
        <a:lstStyle/>
        <a:p>
          <a:pPr>
            <a:defRPr b="1">
              <a:latin typeface="+mn-lt"/>
            </a:defRPr>
          </a:pPr>
          <a:endParaRPr lang="pl-PL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5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sideWall>
      <c:spPr>
        <a:ln>
          <a:solidFill>
            <a:srgbClr val="4F81BD"/>
          </a:solidFill>
        </a:ln>
      </c:spPr>
    </c:sideWall>
    <c:backWall>
      <c:spPr>
        <a:ln>
          <a:solidFill>
            <a:srgbClr val="4F81BD"/>
          </a:solidFill>
        </a:ln>
      </c:spPr>
    </c:backWall>
    <c:plotArea>
      <c:layout/>
      <c:bar3DChart>
        <c:barDir val="bar"/>
        <c:grouping val="percentStacked"/>
        <c:ser>
          <c:idx val="0"/>
          <c:order val="0"/>
          <c:tx>
            <c:strRef>
              <c:f>'Ogółem 801 dane'!$L$2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38000">
                  <a:srgbClr val="D1ABFB"/>
                </a:gs>
                <a:gs pos="33000">
                  <a:srgbClr val="D1ABFB"/>
                </a:gs>
              </a:gsLst>
              <a:path path="circle">
                <a:fillToRect l="100000" t="100000"/>
              </a:path>
              <a:tileRect r="-100000" b="-100000"/>
            </a:gradFill>
          </c:spPr>
          <c:dLbls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'Ogółem 801 dane'!$K$3:$K$15</c:f>
              <c:strCache>
                <c:ptCount val="13"/>
                <c:pt idx="0">
                  <c:v>Rozdział 80101
</c:v>
                </c:pt>
                <c:pt idx="1">
                  <c:v>Rozdział 80103</c:v>
                </c:pt>
                <c:pt idx="2">
                  <c:v>Rozdział 80104</c:v>
                </c:pt>
                <c:pt idx="3">
                  <c:v>Rozdział 80110</c:v>
                </c:pt>
                <c:pt idx="4">
                  <c:v>Rozdział 80114</c:v>
                </c:pt>
                <c:pt idx="5">
                  <c:v>Rozdział 80120</c:v>
                </c:pt>
                <c:pt idx="6">
                  <c:v>Rozdział 80130</c:v>
                </c:pt>
                <c:pt idx="7">
                  <c:v>Rozdział 80140</c:v>
                </c:pt>
                <c:pt idx="8">
                  <c:v>Rozdział 80149</c:v>
                </c:pt>
                <c:pt idx="9">
                  <c:v>Rozdział 80150</c:v>
                </c:pt>
                <c:pt idx="10">
                  <c:v>Rozdział 85401</c:v>
                </c:pt>
                <c:pt idx="11">
                  <c:v>Rozdział 85406</c:v>
                </c:pt>
                <c:pt idx="12">
                  <c:v>Rozdział 85407</c:v>
                </c:pt>
              </c:strCache>
            </c:strRef>
          </c:cat>
          <c:val>
            <c:numRef>
              <c:f>'Ogółem 801 dane'!$L$3:$L$15</c:f>
              <c:numCache>
                <c:formatCode>#,##0</c:formatCode>
                <c:ptCount val="13"/>
                <c:pt idx="0">
                  <c:v>30936424.870000001</c:v>
                </c:pt>
                <c:pt idx="1">
                  <c:v>1445884.0799999998</c:v>
                </c:pt>
                <c:pt idx="2">
                  <c:v>25108040.940000001</c:v>
                </c:pt>
                <c:pt idx="3">
                  <c:v>16719765.619999999</c:v>
                </c:pt>
                <c:pt idx="4">
                  <c:v>4571458.12</c:v>
                </c:pt>
                <c:pt idx="5">
                  <c:v>34766237.350000001</c:v>
                </c:pt>
                <c:pt idx="6">
                  <c:v>22040711.750000004</c:v>
                </c:pt>
                <c:pt idx="7">
                  <c:v>2141525.96</c:v>
                </c:pt>
                <c:pt idx="8">
                  <c:v>2666318</c:v>
                </c:pt>
                <c:pt idx="9">
                  <c:v>7828768</c:v>
                </c:pt>
                <c:pt idx="10">
                  <c:v>6962611.2400000002</c:v>
                </c:pt>
                <c:pt idx="11">
                  <c:v>4068034.66</c:v>
                </c:pt>
                <c:pt idx="12">
                  <c:v>2179328.79</c:v>
                </c:pt>
              </c:numCache>
            </c:numRef>
          </c:val>
        </c:ser>
        <c:ser>
          <c:idx val="1"/>
          <c:order val="1"/>
          <c:tx>
            <c:strRef>
              <c:f>'Ogółem 801 dane'!$M$2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1000">
                  <a:srgbClr val="7F14F4"/>
                </a:gs>
                <a:gs pos="46000">
                  <a:srgbClr val="B97FF9"/>
                </a:gs>
                <a:gs pos="53000">
                  <a:srgbClr val="D7B6F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3366FF"/>
              </a:solidFill>
            </a:ln>
          </c:spPr>
          <c:dLbls>
            <c:dLbl>
              <c:idx val="0"/>
              <c:layout>
                <c:manualLayout>
                  <c:x val="2.9320866141732373E-2"/>
                  <c:y val="-2.8062536083481001E-3"/>
                </c:manualLayout>
              </c:layout>
              <c:showVal val="1"/>
            </c:dLbl>
            <c:dLbl>
              <c:idx val="1"/>
              <c:layout>
                <c:manualLayout>
                  <c:x val="2.6234567901234591E-2"/>
                  <c:y val="-2.8060326608943852E-3"/>
                </c:manualLayout>
              </c:layout>
              <c:showVal val="1"/>
            </c:dLbl>
            <c:dLbl>
              <c:idx val="2"/>
              <c:layout>
                <c:manualLayout>
                  <c:x val="2.623456790123469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3148026635559548E-2"/>
                  <c:y val="-8.4180979826834704E-3"/>
                </c:manualLayout>
              </c:layout>
              <c:showVal val="1"/>
            </c:dLbl>
            <c:dLbl>
              <c:idx val="4"/>
              <c:layout>
                <c:manualLayout>
                  <c:x val="2.1604816759016383E-2"/>
                  <c:y val="-5.612065321788976E-3"/>
                </c:manualLayout>
              </c:layout>
              <c:showVal val="1"/>
            </c:dLbl>
            <c:dLbl>
              <c:idx val="5"/>
              <c:layout>
                <c:manualLayout>
                  <c:x val="2.1604816759016383E-2"/>
                  <c:y val="-2.806032660894488E-3"/>
                </c:manualLayout>
              </c:layout>
              <c:showVal val="1"/>
            </c:dLbl>
            <c:dLbl>
              <c:idx val="6"/>
              <c:layout>
                <c:manualLayout>
                  <c:x val="2.6234567901234594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3.5493827160493853E-2"/>
                  <c:y val="5.1443337838570608E-17"/>
                </c:manualLayout>
              </c:layout>
              <c:showVal val="1"/>
            </c:dLbl>
            <c:dLbl>
              <c:idx val="8"/>
              <c:layout>
                <c:manualLayout>
                  <c:x val="2.1604938271604975E-2"/>
                  <c:y val="-8.4180979826834704E-3"/>
                </c:manualLayout>
              </c:layout>
              <c:showVal val="1"/>
            </c:dLbl>
            <c:dLbl>
              <c:idx val="9"/>
              <c:layout>
                <c:manualLayout>
                  <c:x val="2.1604695246427642E-2"/>
                  <c:y val="-5.612065321788976E-3"/>
                </c:manualLayout>
              </c:layout>
              <c:showVal val="1"/>
            </c:dLbl>
            <c:dLbl>
              <c:idx val="10"/>
              <c:layout>
                <c:manualLayout>
                  <c:x val="2.1604938271604975E-2"/>
                  <c:y val="-2.806032660894488E-3"/>
                </c:manualLayout>
              </c:layout>
              <c:showVal val="1"/>
            </c:dLbl>
            <c:dLbl>
              <c:idx val="11"/>
              <c:layout>
                <c:manualLayout>
                  <c:x val="2.0061728395061731E-2"/>
                  <c:y val="0"/>
                </c:manualLayout>
              </c:layout>
              <c:showVal val="1"/>
            </c:dLbl>
            <c:dLbl>
              <c:idx val="12"/>
              <c:layout>
                <c:manualLayout>
                  <c:x val="2.006172839506173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'Ogółem 801 dane'!$K$3:$K$15</c:f>
              <c:strCache>
                <c:ptCount val="13"/>
                <c:pt idx="0">
                  <c:v>Rozdział 80101
</c:v>
                </c:pt>
                <c:pt idx="1">
                  <c:v>Rozdział 80103</c:v>
                </c:pt>
                <c:pt idx="2">
                  <c:v>Rozdział 80104</c:v>
                </c:pt>
                <c:pt idx="3">
                  <c:v>Rozdział 80110</c:v>
                </c:pt>
                <c:pt idx="4">
                  <c:v>Rozdział 80114</c:v>
                </c:pt>
                <c:pt idx="5">
                  <c:v>Rozdział 80120</c:v>
                </c:pt>
                <c:pt idx="6">
                  <c:v>Rozdział 80130</c:v>
                </c:pt>
                <c:pt idx="7">
                  <c:v>Rozdział 80140</c:v>
                </c:pt>
                <c:pt idx="8">
                  <c:v>Rozdział 80149</c:v>
                </c:pt>
                <c:pt idx="9">
                  <c:v>Rozdział 80150</c:v>
                </c:pt>
                <c:pt idx="10">
                  <c:v>Rozdział 85401</c:v>
                </c:pt>
                <c:pt idx="11">
                  <c:v>Rozdział 85406</c:v>
                </c:pt>
                <c:pt idx="12">
                  <c:v>Rozdział 85407</c:v>
                </c:pt>
              </c:strCache>
            </c:strRef>
          </c:cat>
          <c:val>
            <c:numRef>
              <c:f>'Ogółem 801 dane'!$M$3:$M$15</c:f>
              <c:numCache>
                <c:formatCode>#,##0</c:formatCode>
                <c:ptCount val="13"/>
                <c:pt idx="0">
                  <c:v>447.12999999895692</c:v>
                </c:pt>
                <c:pt idx="1">
                  <c:v>37.920000000158325</c:v>
                </c:pt>
                <c:pt idx="2">
                  <c:v>14.059999998658895</c:v>
                </c:pt>
                <c:pt idx="3">
                  <c:v>3.3800000008195639</c:v>
                </c:pt>
                <c:pt idx="4">
                  <c:v>0.87999999988824129</c:v>
                </c:pt>
                <c:pt idx="5">
                  <c:v>6.6499999985098839</c:v>
                </c:pt>
                <c:pt idx="6">
                  <c:v>11.24999999627471</c:v>
                </c:pt>
                <c:pt idx="7">
                  <c:v>2161.0400000000373</c:v>
                </c:pt>
                <c:pt idx="8">
                  <c:v>0</c:v>
                </c:pt>
                <c:pt idx="9">
                  <c:v>0</c:v>
                </c:pt>
                <c:pt idx="10">
                  <c:v>6.7599999997764826</c:v>
                </c:pt>
                <c:pt idx="11">
                  <c:v>1.3399999998509884</c:v>
                </c:pt>
                <c:pt idx="12">
                  <c:v>2.2099999999627471</c:v>
                </c:pt>
              </c:numCache>
            </c:numRef>
          </c:val>
        </c:ser>
        <c:gapWidth val="55"/>
        <c:gapDepth val="55"/>
        <c:shape val="cylinder"/>
        <c:axId val="94513408"/>
        <c:axId val="94535680"/>
        <c:axId val="0"/>
      </c:bar3DChart>
      <c:catAx>
        <c:axId val="9451340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b="1">
                <a:latin typeface="+mn-lt"/>
              </a:defRPr>
            </a:pPr>
            <a:endParaRPr lang="pl-PL"/>
          </a:p>
        </c:txPr>
        <c:crossAx val="94535680"/>
        <c:crosses val="autoZero"/>
        <c:auto val="1"/>
        <c:lblAlgn val="ctr"/>
        <c:lblOffset val="100"/>
      </c:catAx>
      <c:valAx>
        <c:axId val="94535680"/>
        <c:scaling>
          <c:orientation val="minMax"/>
          <c:max val="1"/>
          <c:min val="0"/>
        </c:scaling>
        <c:axPos val="b"/>
        <c:majorGridlines/>
        <c:numFmt formatCode="0%" sourceLinked="1"/>
        <c:majorTickMark val="none"/>
        <c:tickLblPos val="nextTo"/>
        <c:txPr>
          <a:bodyPr rot="0" vert="horz"/>
          <a:lstStyle/>
          <a:p>
            <a:pPr>
              <a:defRPr b="1">
                <a:latin typeface="+mn-lt"/>
              </a:defRPr>
            </a:pPr>
            <a:endParaRPr lang="pl-PL"/>
          </a:p>
        </c:txPr>
        <c:crossAx val="94513408"/>
        <c:crosses val="autoZero"/>
        <c:crossBetween val="between"/>
        <c:majorUnit val="0.1"/>
        <c:minorUnit val="2.0000000000000011E-2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b="1">
              <a:latin typeface="+mn-lt"/>
            </a:defRPr>
          </a:pPr>
          <a:endParaRPr lang="pl-PL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5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sideWall>
      <c:spPr>
        <a:ln>
          <a:solidFill>
            <a:srgbClr val="4F81BD"/>
          </a:solidFill>
        </a:ln>
      </c:spPr>
    </c:sideWall>
    <c:backWall>
      <c:spPr>
        <a:ln>
          <a:solidFill>
            <a:srgbClr val="4F81BD"/>
          </a:solidFill>
        </a:ln>
      </c:spPr>
    </c:backWall>
    <c:plotArea>
      <c:layout/>
      <c:bar3DChart>
        <c:barDir val="bar"/>
        <c:grouping val="percentStacked"/>
        <c:ser>
          <c:idx val="0"/>
          <c:order val="0"/>
          <c:tx>
            <c:strRef>
              <c:f>'Ogółem 801 dane'!$P$2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38000">
                  <a:srgbClr val="D1ABFB"/>
                </a:gs>
                <a:gs pos="33000">
                  <a:srgbClr val="D1ABFB"/>
                </a:gs>
              </a:gsLst>
              <a:path path="circle">
                <a:fillToRect l="100000" t="100000"/>
              </a:path>
              <a:tileRect r="-100000" b="-100000"/>
            </a:gradFill>
          </c:spPr>
          <c:dLbls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'Ogółem 801 dane'!$O$3:$O$15</c:f>
              <c:strCache>
                <c:ptCount val="13"/>
                <c:pt idx="0">
                  <c:v>Rozdział 80101
</c:v>
                </c:pt>
                <c:pt idx="1">
                  <c:v>Rozdział 80103</c:v>
                </c:pt>
                <c:pt idx="2">
                  <c:v>Rozdział 80104</c:v>
                </c:pt>
                <c:pt idx="3">
                  <c:v>Rozdział 80110</c:v>
                </c:pt>
                <c:pt idx="4">
                  <c:v>Rozdział 80114</c:v>
                </c:pt>
                <c:pt idx="5">
                  <c:v>Rozdział 80120</c:v>
                </c:pt>
                <c:pt idx="6">
                  <c:v>Rozdział 80130</c:v>
                </c:pt>
                <c:pt idx="7">
                  <c:v>Rozdział 80140</c:v>
                </c:pt>
                <c:pt idx="8">
                  <c:v>Rozdział 80149</c:v>
                </c:pt>
                <c:pt idx="9">
                  <c:v>Rozdział 80150</c:v>
                </c:pt>
                <c:pt idx="10">
                  <c:v>Rozdział 85401</c:v>
                </c:pt>
                <c:pt idx="11">
                  <c:v>Rozdział 85406</c:v>
                </c:pt>
                <c:pt idx="12">
                  <c:v>Rozdział 85407</c:v>
                </c:pt>
              </c:strCache>
            </c:strRef>
          </c:cat>
          <c:val>
            <c:numRef>
              <c:f>'Ogółem 801 dane'!$P$3:$P$15</c:f>
              <c:numCache>
                <c:formatCode>#,##0</c:formatCode>
                <c:ptCount val="13"/>
                <c:pt idx="0">
                  <c:v>5918975.5699999966</c:v>
                </c:pt>
                <c:pt idx="1">
                  <c:v>312935.44000000018</c:v>
                </c:pt>
                <c:pt idx="2">
                  <c:v>4133675.9299999997</c:v>
                </c:pt>
                <c:pt idx="3">
                  <c:v>3051595.3900000025</c:v>
                </c:pt>
                <c:pt idx="4">
                  <c:v>618549.43999999948</c:v>
                </c:pt>
                <c:pt idx="5">
                  <c:v>4881923.2899999991</c:v>
                </c:pt>
                <c:pt idx="6">
                  <c:v>5132822.429999996</c:v>
                </c:pt>
                <c:pt idx="7">
                  <c:v>365236.99000000022</c:v>
                </c:pt>
                <c:pt idx="8">
                  <c:v>162223</c:v>
                </c:pt>
                <c:pt idx="9">
                  <c:v>433180.71999999974</c:v>
                </c:pt>
                <c:pt idx="10">
                  <c:v>757209.66999999993</c:v>
                </c:pt>
                <c:pt idx="11">
                  <c:v>335549.51999999955</c:v>
                </c:pt>
                <c:pt idx="12">
                  <c:v>451289.70999999996</c:v>
                </c:pt>
              </c:numCache>
            </c:numRef>
          </c:val>
        </c:ser>
        <c:ser>
          <c:idx val="1"/>
          <c:order val="1"/>
          <c:tx>
            <c:strRef>
              <c:f>'Ogółem 801 dane'!$Q$2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1000">
                  <a:srgbClr val="7F14F4"/>
                </a:gs>
                <a:gs pos="46000">
                  <a:srgbClr val="B97FF9"/>
                </a:gs>
                <a:gs pos="53000">
                  <a:srgbClr val="D7B6F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3366FF"/>
              </a:solidFill>
            </a:ln>
          </c:spPr>
          <c:dLbls>
            <c:dLbl>
              <c:idx val="0"/>
              <c:layout>
                <c:manualLayout>
                  <c:x val="4.0123335277534762E-2"/>
                  <c:y val="-2.8062536083481001E-3"/>
                </c:manualLayout>
              </c:layout>
              <c:showVal val="1"/>
            </c:dLbl>
            <c:dLbl>
              <c:idx val="1"/>
              <c:layout>
                <c:manualLayout>
                  <c:x val="3.7036915524448502E-2"/>
                  <c:y val="1.0288667567714109E-16"/>
                </c:manualLayout>
              </c:layout>
              <c:showVal val="1"/>
            </c:dLbl>
            <c:dLbl>
              <c:idx val="2"/>
              <c:layout>
                <c:manualLayout>
                  <c:x val="4.166666666666666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4.0123456790123462E-2"/>
                  <c:y val="2.806032660894488E-3"/>
                </c:manualLayout>
              </c:layout>
              <c:showVal val="1"/>
            </c:dLbl>
            <c:dLbl>
              <c:idx val="4"/>
              <c:layout>
                <c:manualLayout>
                  <c:x val="3.5493827160493978E-2"/>
                  <c:y val="-5.612065321788976E-3"/>
                </c:manualLayout>
              </c:layout>
              <c:showVal val="1"/>
            </c:dLbl>
            <c:dLbl>
              <c:idx val="5"/>
              <c:layout>
                <c:manualLayout>
                  <c:x val="3.5493827160493853E-2"/>
                  <c:y val="-2.806032660894488E-3"/>
                </c:manualLayout>
              </c:layout>
              <c:showVal val="1"/>
            </c:dLbl>
            <c:dLbl>
              <c:idx val="6"/>
              <c:layout>
                <c:manualLayout>
                  <c:x val="3.5493827160493853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3.8580246913580245E-2"/>
                  <c:y val="5.1443337838570608E-17"/>
                </c:manualLayout>
              </c:layout>
              <c:showVal val="1"/>
            </c:dLbl>
            <c:dLbl>
              <c:idx val="8"/>
              <c:layout>
                <c:manualLayout>
                  <c:x val="2.0061728395061842E-2"/>
                  <c:y val="-8.4180979826834635E-3"/>
                </c:manualLayout>
              </c:layout>
              <c:showVal val="1"/>
            </c:dLbl>
            <c:dLbl>
              <c:idx val="9"/>
              <c:layout>
                <c:manualLayout>
                  <c:x val="4.0123335277534762E-2"/>
                  <c:y val="-5.612065321788976E-3"/>
                </c:manualLayout>
              </c:layout>
              <c:showVal val="1"/>
            </c:dLbl>
            <c:dLbl>
              <c:idx val="10"/>
              <c:layout>
                <c:manualLayout>
                  <c:x val="3.5493827160493978E-2"/>
                  <c:y val="-2.806032660894488E-3"/>
                </c:manualLayout>
              </c:layout>
              <c:showVal val="1"/>
            </c:dLbl>
            <c:dLbl>
              <c:idx val="11"/>
              <c:layout>
                <c:manualLayout>
                  <c:x val="2.9320987654320996E-2"/>
                  <c:y val="0"/>
                </c:manualLayout>
              </c:layout>
              <c:showVal val="1"/>
            </c:dLbl>
            <c:dLbl>
              <c:idx val="12"/>
              <c:layout>
                <c:manualLayout>
                  <c:x val="2.932098765432099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'Ogółem 801 dane'!$O$3:$O$15</c:f>
              <c:strCache>
                <c:ptCount val="13"/>
                <c:pt idx="0">
                  <c:v>Rozdział 80101
</c:v>
                </c:pt>
                <c:pt idx="1">
                  <c:v>Rozdział 80103</c:v>
                </c:pt>
                <c:pt idx="2">
                  <c:v>Rozdział 80104</c:v>
                </c:pt>
                <c:pt idx="3">
                  <c:v>Rozdział 80110</c:v>
                </c:pt>
                <c:pt idx="4">
                  <c:v>Rozdział 80114</c:v>
                </c:pt>
                <c:pt idx="5">
                  <c:v>Rozdział 80120</c:v>
                </c:pt>
                <c:pt idx="6">
                  <c:v>Rozdział 80130</c:v>
                </c:pt>
                <c:pt idx="7">
                  <c:v>Rozdział 80140</c:v>
                </c:pt>
                <c:pt idx="8">
                  <c:v>Rozdział 80149</c:v>
                </c:pt>
                <c:pt idx="9">
                  <c:v>Rozdział 80150</c:v>
                </c:pt>
                <c:pt idx="10">
                  <c:v>Rozdział 85401</c:v>
                </c:pt>
                <c:pt idx="11">
                  <c:v>Rozdział 85406</c:v>
                </c:pt>
                <c:pt idx="12">
                  <c:v>Rozdział 85407</c:v>
                </c:pt>
              </c:strCache>
            </c:strRef>
          </c:cat>
          <c:val>
            <c:numRef>
              <c:f>'Ogółem 801 dane'!$Q$3:$Q$15</c:f>
              <c:numCache>
                <c:formatCode>#,##0</c:formatCode>
                <c:ptCount val="13"/>
                <c:pt idx="0">
                  <c:v>21646.430000003427</c:v>
                </c:pt>
                <c:pt idx="1">
                  <c:v>2172.559999999823</c:v>
                </c:pt>
                <c:pt idx="2">
                  <c:v>42517.070000000298</c:v>
                </c:pt>
                <c:pt idx="3">
                  <c:v>16244.609999997541</c:v>
                </c:pt>
                <c:pt idx="4">
                  <c:v>1226.5600000005215</c:v>
                </c:pt>
                <c:pt idx="5">
                  <c:v>4725.7100000008941</c:v>
                </c:pt>
                <c:pt idx="6">
                  <c:v>5768.5700000040233</c:v>
                </c:pt>
                <c:pt idx="7">
                  <c:v>3101.0099999997765</c:v>
                </c:pt>
                <c:pt idx="8">
                  <c:v>0</c:v>
                </c:pt>
                <c:pt idx="9">
                  <c:v>5913.2800000002608</c:v>
                </c:pt>
                <c:pt idx="10">
                  <c:v>2482.3300000000745</c:v>
                </c:pt>
                <c:pt idx="11">
                  <c:v>427.48000000044703</c:v>
                </c:pt>
                <c:pt idx="12">
                  <c:v>572.29000000003725</c:v>
                </c:pt>
              </c:numCache>
            </c:numRef>
          </c:val>
        </c:ser>
        <c:gapWidth val="55"/>
        <c:gapDepth val="55"/>
        <c:shape val="cylinder"/>
        <c:axId val="94447104"/>
        <c:axId val="94448640"/>
        <c:axId val="0"/>
      </c:bar3DChart>
      <c:catAx>
        <c:axId val="9444710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b="1">
                <a:latin typeface="+mn-lt"/>
              </a:defRPr>
            </a:pPr>
            <a:endParaRPr lang="pl-PL"/>
          </a:p>
        </c:txPr>
        <c:crossAx val="94448640"/>
        <c:crosses val="autoZero"/>
        <c:auto val="1"/>
        <c:lblAlgn val="ctr"/>
        <c:lblOffset val="100"/>
      </c:catAx>
      <c:valAx>
        <c:axId val="94448640"/>
        <c:scaling>
          <c:orientation val="minMax"/>
          <c:max val="1"/>
          <c:min val="0"/>
        </c:scaling>
        <c:axPos val="b"/>
        <c:majorGridlines/>
        <c:numFmt formatCode="0%" sourceLinked="1"/>
        <c:majorTickMark val="none"/>
        <c:tickLblPos val="nextTo"/>
        <c:txPr>
          <a:bodyPr rot="0" vert="horz"/>
          <a:lstStyle/>
          <a:p>
            <a:pPr>
              <a:defRPr b="1">
                <a:latin typeface="+mn-lt"/>
              </a:defRPr>
            </a:pPr>
            <a:endParaRPr lang="pl-PL"/>
          </a:p>
        </c:txPr>
        <c:crossAx val="94447104"/>
        <c:crosses val="autoZero"/>
        <c:crossBetween val="between"/>
        <c:majorUnit val="0.1"/>
        <c:minorUnit val="2.0000000000000011E-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989586371148111"/>
          <c:y val="0.45239786538246168"/>
          <c:w val="0.10010413628851965"/>
          <c:h val="9.5204048287624229E-2"/>
        </c:manualLayout>
      </c:layout>
      <c:txPr>
        <a:bodyPr/>
        <a:lstStyle/>
        <a:p>
          <a:pPr>
            <a:defRPr b="1">
              <a:latin typeface="+mn-lt"/>
            </a:defRPr>
          </a:pPr>
          <a:endParaRPr lang="pl-PL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"/>
      <c:rotY val="16"/>
      <c:depthPercent val="100"/>
      <c:perspective val="30"/>
    </c:view3D>
    <c:floor>
      <c:spPr>
        <a:gradFill flip="none" rotWithShape="1">
          <a:gsLst>
            <a:gs pos="100000">
              <a:srgbClr val="D1ABFB"/>
            </a:gs>
            <a:gs pos="82000">
              <a:srgbClr val="D6CAEE"/>
            </a:gs>
            <a:gs pos="26000">
              <a:srgbClr val="CCBDE9"/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4F81BD"/>
          </a:solidFill>
        </a:ln>
        <a:effectLst>
          <a:innerShdw>
            <a:srgbClr val="7F14F4"/>
          </a:inn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sideWall>
    <c:backWall>
      <c:spPr>
        <a:noFill/>
        <a:ln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0.10140432098765477"/>
          <c:y val="1.9361625360172087E-2"/>
          <c:w val="0.8725695052007385"/>
          <c:h val="0.95560149298613728"/>
        </c:manualLayout>
      </c:layout>
      <c:bar3DChart>
        <c:barDir val="col"/>
        <c:grouping val="standard"/>
        <c:ser>
          <c:idx val="0"/>
          <c:order val="0"/>
          <c:tx>
            <c:strRef>
              <c:f>'Rozdziały I-XI 2015'!$I$1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0">
                  <a:srgbClr val="D1ABFB"/>
                </a:gs>
                <a:gs pos="29000">
                  <a:srgbClr val="D1ABFB"/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50800" dir="5400000" algn="ctr" rotWithShape="0">
                <a:srgbClr val="8D8A00"/>
              </a:outerShdw>
            </a:effectLst>
          </c:spPr>
          <c:dLbls>
            <c:dLbl>
              <c:idx val="0"/>
              <c:layout>
                <c:manualLayout>
                  <c:x val="1.697530864197539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5.612065321788976E-3"/>
                </c:manualLayout>
              </c:layout>
              <c:showVal val="1"/>
            </c:dLbl>
            <c:dLbl>
              <c:idx val="2"/>
              <c:layout>
                <c:manualLayout>
                  <c:x val="9.259259259259342E-3"/>
                  <c:y val="7.0150816522362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2015'!$H$2:$H$4</c:f>
              <c:strCache>
                <c:ptCount val="3"/>
                <c:pt idx="0">
                  <c:v>Ogółem 99,94%</c:v>
                </c:pt>
                <c:pt idx="1">
                  <c:v>Płace i pochodne 99,99%</c:v>
                </c:pt>
                <c:pt idx="2">
                  <c:v>Wydatki rzeczowe 99,64%</c:v>
                </c:pt>
              </c:strCache>
            </c:strRef>
          </c:cat>
          <c:val>
            <c:numRef>
              <c:f>'Rozdziały I-XI 2015'!$I$2:$I$4</c:f>
              <c:numCache>
                <c:formatCode>#,##0</c:formatCode>
                <c:ptCount val="3"/>
                <c:pt idx="0">
                  <c:v>36855400.439999998</c:v>
                </c:pt>
                <c:pt idx="1">
                  <c:v>30936424.870000001</c:v>
                </c:pt>
                <c:pt idx="2">
                  <c:v>5918975.5699999966</c:v>
                </c:pt>
              </c:numCache>
            </c:numRef>
          </c:val>
        </c:ser>
        <c:ser>
          <c:idx val="1"/>
          <c:order val="1"/>
          <c:tx>
            <c:strRef>
              <c:f>'Rozdziały I-XI 2015'!$J$1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2000">
                  <a:srgbClr val="7F14F4">
                    <a:alpha val="49000"/>
                  </a:srgbClr>
                </a:gs>
                <a:gs pos="0">
                  <a:srgbClr val="B97FF9"/>
                </a:gs>
                <a:gs pos="32000">
                  <a:srgbClr val="D7B6FC"/>
                </a:gs>
              </a:gsLst>
              <a:lin ang="6600000" scaled="0"/>
              <a:tileRect/>
            </a:gradFill>
            <a:ln>
              <a:solidFill>
                <a:srgbClr val="3366FF"/>
              </a:solidFill>
            </a:ln>
            <a:effectLst>
              <a:outerShdw blurRad="50800" dist="50800" dir="5400000" sx="155000" sy="155000" algn="ctr" rotWithShape="0">
                <a:srgbClr val="8D8A00">
                  <a:alpha val="43000"/>
                </a:srgbClr>
              </a:outerShdw>
            </a:effectLst>
          </c:spPr>
          <c:dLbls>
            <c:dLbl>
              <c:idx val="0"/>
              <c:layout>
                <c:manualLayout>
                  <c:x val="2.1604938271604965E-2"/>
                  <c:y val="1.6836195965366927E-2"/>
                </c:manualLayout>
              </c:layout>
              <c:showVal val="1"/>
            </c:dLbl>
            <c:dLbl>
              <c:idx val="1"/>
              <c:layout>
                <c:manualLayout>
                  <c:x val="2.7777777777777811E-2"/>
                  <c:y val="1.403016330447244E-2"/>
                </c:manualLayout>
              </c:layout>
              <c:showVal val="1"/>
            </c:dLbl>
            <c:dLbl>
              <c:idx val="2"/>
              <c:layout>
                <c:manualLayout>
                  <c:x val="1.5432098765432164E-2"/>
                  <c:y val="2.2094745361374247E-7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1F497D">
                    <a:lumMod val="40000"/>
                    <a:lumOff val="6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2015'!$H$2:$H$4</c:f>
              <c:strCache>
                <c:ptCount val="3"/>
                <c:pt idx="0">
                  <c:v>Ogółem 99,94%</c:v>
                </c:pt>
                <c:pt idx="1">
                  <c:v>Płace i pochodne 99,99%</c:v>
                </c:pt>
                <c:pt idx="2">
                  <c:v>Wydatki rzeczowe 99,64%</c:v>
                </c:pt>
              </c:strCache>
            </c:strRef>
          </c:cat>
          <c:val>
            <c:numRef>
              <c:f>'Rozdziały I-XI 2015'!$J$2:$J$4</c:f>
              <c:numCache>
                <c:formatCode>#,##0</c:formatCode>
                <c:ptCount val="3"/>
                <c:pt idx="0">
                  <c:v>22093.560000002384</c:v>
                </c:pt>
                <c:pt idx="1">
                  <c:v>447.12999999895692</c:v>
                </c:pt>
                <c:pt idx="2">
                  <c:v>21646.430000003427</c:v>
                </c:pt>
              </c:numCache>
            </c:numRef>
          </c:val>
        </c:ser>
        <c:gapWidth val="109"/>
        <c:gapDepth val="133"/>
        <c:shape val="cylinder"/>
        <c:axId val="65763200"/>
        <c:axId val="65764736"/>
        <c:axId val="58611456"/>
      </c:bar3DChart>
      <c:catAx>
        <c:axId val="65763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65764736"/>
        <c:crosses val="autoZero"/>
        <c:auto val="1"/>
        <c:lblAlgn val="ctr"/>
        <c:lblOffset val="100"/>
      </c:catAx>
      <c:valAx>
        <c:axId val="65764736"/>
        <c:scaling>
          <c:orientation val="minMax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65763200"/>
        <c:crosses val="autoZero"/>
        <c:crossBetween val="between"/>
      </c:valAx>
      <c:serAx>
        <c:axId val="58611456"/>
        <c:scaling>
          <c:orientation val="minMax"/>
        </c:scaling>
        <c:delete val="1"/>
        <c:axPos val="b"/>
        <c:tickLblPos val="none"/>
        <c:crossAx val="65764736"/>
        <c:crosses val="autoZero"/>
      </c:serAx>
    </c:plotArea>
    <c:legend>
      <c:legendPos val="r"/>
      <c:layout>
        <c:manualLayout>
          <c:xMode val="edge"/>
          <c:yMode val="edge"/>
          <c:x val="0.83765274132400114"/>
          <c:y val="0.26946442116296615"/>
          <c:w val="0.11759417225624652"/>
          <c:h val="0.10751082145391"/>
        </c:manualLayout>
      </c:layout>
      <c:txPr>
        <a:bodyPr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"/>
      <c:rotY val="16"/>
      <c:depthPercent val="100"/>
      <c:perspective val="30"/>
    </c:view3D>
    <c:floor>
      <c:spPr>
        <a:gradFill flip="none" rotWithShape="1">
          <a:gsLst>
            <a:gs pos="100000">
              <a:srgbClr val="D1ABFB"/>
            </a:gs>
            <a:gs pos="82000">
              <a:srgbClr val="D6CAEE"/>
            </a:gs>
            <a:gs pos="26000">
              <a:srgbClr val="CCBDE9"/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4F81BD"/>
          </a:solidFill>
        </a:ln>
        <a:effectLst>
          <a:innerShdw>
            <a:srgbClr val="7F14F4"/>
          </a:inn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sideWall>
    <c:backWall>
      <c:spPr>
        <a:noFill/>
        <a:ln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0.10294753086419747"/>
          <c:y val="2.0554078767325335E-2"/>
          <c:w val="0.8725695052007385"/>
          <c:h val="0.9556014929861375"/>
        </c:manualLayout>
      </c:layout>
      <c:bar3DChart>
        <c:barDir val="col"/>
        <c:grouping val="standard"/>
        <c:ser>
          <c:idx val="0"/>
          <c:order val="0"/>
          <c:tx>
            <c:strRef>
              <c:f>'Rozdziały I-XI 2015'!$I$5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0">
                  <a:srgbClr val="D1ABFB"/>
                </a:gs>
                <a:gs pos="29000">
                  <a:srgbClr val="D1ABFB"/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50800" dir="5400000" algn="ctr" rotWithShape="0">
                <a:srgbClr val="8D8A00"/>
              </a:outerShdw>
            </a:effectLst>
          </c:spPr>
          <c:dLbls>
            <c:dLbl>
              <c:idx val="0"/>
              <c:layout>
                <c:manualLayout>
                  <c:x val="1.697530864197540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5.612065321788976E-3"/>
                </c:manualLayout>
              </c:layout>
              <c:showVal val="1"/>
            </c:dLbl>
            <c:dLbl>
              <c:idx val="2"/>
              <c:layout>
                <c:manualLayout>
                  <c:x val="9.2592592592593455E-3"/>
                  <c:y val="7.0150816522362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2015'!$H$6:$H$8</c:f>
              <c:strCache>
                <c:ptCount val="3"/>
                <c:pt idx="0">
                  <c:v>Ogółem 99,87%</c:v>
                </c:pt>
                <c:pt idx="1">
                  <c:v>Płace i pochodne 99,99%</c:v>
                </c:pt>
                <c:pt idx="2">
                  <c:v>Wydatki rzeczowe 99,31%</c:v>
                </c:pt>
              </c:strCache>
            </c:strRef>
          </c:cat>
          <c:val>
            <c:numRef>
              <c:f>'Rozdziały I-XI 2015'!$I$6:$I$8</c:f>
              <c:numCache>
                <c:formatCode>#,##0</c:formatCode>
                <c:ptCount val="3"/>
                <c:pt idx="0">
                  <c:v>1758819.52</c:v>
                </c:pt>
                <c:pt idx="1">
                  <c:v>1445884.0799999998</c:v>
                </c:pt>
                <c:pt idx="2">
                  <c:v>312935.44000000018</c:v>
                </c:pt>
              </c:numCache>
            </c:numRef>
          </c:val>
        </c:ser>
        <c:ser>
          <c:idx val="1"/>
          <c:order val="1"/>
          <c:tx>
            <c:strRef>
              <c:f>'Rozdziały I-XI 2015'!$J$5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2000">
                  <a:srgbClr val="7F14F4">
                    <a:alpha val="49000"/>
                  </a:srgbClr>
                </a:gs>
                <a:gs pos="0">
                  <a:srgbClr val="B97FF9"/>
                </a:gs>
                <a:gs pos="32000">
                  <a:srgbClr val="D7B6FC"/>
                </a:gs>
              </a:gsLst>
              <a:lin ang="6600000" scaled="0"/>
              <a:tileRect/>
            </a:gradFill>
            <a:ln>
              <a:solidFill>
                <a:srgbClr val="3366FF"/>
              </a:solidFill>
            </a:ln>
            <a:effectLst>
              <a:outerShdw blurRad="50800" dist="50800" dir="5400000" sx="155000" sy="155000" algn="ctr" rotWithShape="0">
                <a:srgbClr val="8D8A00">
                  <a:alpha val="43000"/>
                </a:srgbClr>
              </a:outerShdw>
            </a:effectLst>
          </c:spPr>
          <c:dLbls>
            <c:dLbl>
              <c:idx val="0"/>
              <c:layout>
                <c:manualLayout>
                  <c:x val="2.0061728395061731E-2"/>
                  <c:y val="2.2448261287155921E-2"/>
                </c:manualLayout>
              </c:layout>
              <c:showVal val="1"/>
            </c:dLbl>
            <c:dLbl>
              <c:idx val="1"/>
              <c:layout>
                <c:manualLayout>
                  <c:x val="3.3950617283950615E-2"/>
                  <c:y val="1.403016330447244E-2"/>
                </c:manualLayout>
              </c:layout>
              <c:showVal val="1"/>
            </c:dLbl>
            <c:dLbl>
              <c:idx val="2"/>
              <c:layout>
                <c:manualLayout>
                  <c:x val="4.475296490716453E-2"/>
                  <c:y val="2.8062536083481005E-3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1F497D">
                    <a:lumMod val="40000"/>
                    <a:lumOff val="6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2015'!$H$6:$H$8</c:f>
              <c:strCache>
                <c:ptCount val="3"/>
                <c:pt idx="0">
                  <c:v>Ogółem 99,87%</c:v>
                </c:pt>
                <c:pt idx="1">
                  <c:v>Płace i pochodne 99,99%</c:v>
                </c:pt>
                <c:pt idx="2">
                  <c:v>Wydatki rzeczowe 99,31%</c:v>
                </c:pt>
              </c:strCache>
            </c:strRef>
          </c:cat>
          <c:val>
            <c:numRef>
              <c:f>'Rozdziały I-XI 2015'!$J$6:$J$8</c:f>
              <c:numCache>
                <c:formatCode>#,##0</c:formatCode>
                <c:ptCount val="3"/>
                <c:pt idx="0">
                  <c:v>2210.4799999999814</c:v>
                </c:pt>
                <c:pt idx="1">
                  <c:v>37.920000000158325</c:v>
                </c:pt>
                <c:pt idx="2">
                  <c:v>2172.559999999823</c:v>
                </c:pt>
              </c:numCache>
            </c:numRef>
          </c:val>
        </c:ser>
        <c:gapWidth val="109"/>
        <c:gapDepth val="133"/>
        <c:shape val="cylinder"/>
        <c:axId val="71045888"/>
        <c:axId val="71047424"/>
        <c:axId val="61530112"/>
      </c:bar3DChart>
      <c:catAx>
        <c:axId val="71045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71047424"/>
        <c:crosses val="autoZero"/>
        <c:auto val="1"/>
        <c:lblAlgn val="ctr"/>
        <c:lblOffset val="100"/>
      </c:catAx>
      <c:valAx>
        <c:axId val="71047424"/>
        <c:scaling>
          <c:orientation val="minMax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71045888"/>
        <c:crosses val="autoZero"/>
        <c:crossBetween val="between"/>
      </c:valAx>
      <c:serAx>
        <c:axId val="61530112"/>
        <c:scaling>
          <c:orientation val="minMax"/>
        </c:scaling>
        <c:delete val="1"/>
        <c:axPos val="b"/>
        <c:tickLblPos val="none"/>
        <c:crossAx val="71047424"/>
        <c:crosses val="autoZero"/>
      </c:serAx>
    </c:plotArea>
    <c:legend>
      <c:legendPos val="r"/>
      <c:layout>
        <c:manualLayout>
          <c:xMode val="edge"/>
          <c:yMode val="edge"/>
          <c:x val="0.83765274132400114"/>
          <c:y val="0.26946442116296626"/>
          <c:w val="0.11759417225624655"/>
          <c:h val="0.10751082145391003"/>
        </c:manualLayout>
      </c:layout>
      <c:txPr>
        <a:bodyPr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"/>
      <c:rotY val="16"/>
      <c:depthPercent val="100"/>
      <c:perspective val="30"/>
    </c:view3D>
    <c:floor>
      <c:spPr>
        <a:gradFill flip="none" rotWithShape="1">
          <a:gsLst>
            <a:gs pos="100000">
              <a:srgbClr val="D1ABFB"/>
            </a:gs>
            <a:gs pos="82000">
              <a:srgbClr val="D6CAEE"/>
            </a:gs>
            <a:gs pos="26000">
              <a:srgbClr val="CCBDE9"/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4F81BD"/>
          </a:solidFill>
        </a:ln>
        <a:effectLst>
          <a:innerShdw>
            <a:srgbClr val="7F14F4"/>
          </a:inn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sideWall>
    <c:backWall>
      <c:spPr>
        <a:noFill/>
        <a:ln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0.10140432098765478"/>
          <c:y val="1.936162536017209E-2"/>
          <c:w val="0.8725695052007385"/>
          <c:h val="0.9556014929861375"/>
        </c:manualLayout>
      </c:layout>
      <c:bar3DChart>
        <c:barDir val="col"/>
        <c:grouping val="standard"/>
        <c:ser>
          <c:idx val="0"/>
          <c:order val="0"/>
          <c:tx>
            <c:strRef>
              <c:f>'Rozdziały I-XI 2015'!$I$9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0">
                  <a:srgbClr val="D1ABFB"/>
                </a:gs>
                <a:gs pos="29000">
                  <a:srgbClr val="D1ABFB"/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50800" dir="5400000" algn="ctr" rotWithShape="0">
                <a:srgbClr val="8D8A00"/>
              </a:outerShdw>
            </a:effectLst>
          </c:spPr>
          <c:dLbls>
            <c:dLbl>
              <c:idx val="0"/>
              <c:layout>
                <c:manualLayout>
                  <c:x val="1.697530864197540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5.612065321788976E-3"/>
                </c:manualLayout>
              </c:layout>
              <c:showVal val="1"/>
            </c:dLbl>
            <c:dLbl>
              <c:idx val="2"/>
              <c:layout>
                <c:manualLayout>
                  <c:x val="9.2592592592593455E-3"/>
                  <c:y val="7.0150816522362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2015'!$H$10:$H$12</c:f>
              <c:strCache>
                <c:ptCount val="3"/>
                <c:pt idx="0">
                  <c:v>Ogółem 99,85%</c:v>
                </c:pt>
                <c:pt idx="1">
                  <c:v>Płace i pochodne 99,99%</c:v>
                </c:pt>
                <c:pt idx="2">
                  <c:v>Wydatki rzeczowe 98,98%</c:v>
                </c:pt>
              </c:strCache>
            </c:strRef>
          </c:cat>
          <c:val>
            <c:numRef>
              <c:f>'Rozdziały I-XI 2015'!$I$10:$I$12</c:f>
              <c:numCache>
                <c:formatCode>#,##0</c:formatCode>
                <c:ptCount val="3"/>
                <c:pt idx="0">
                  <c:v>29241716.870000001</c:v>
                </c:pt>
                <c:pt idx="1">
                  <c:v>25108040.940000001</c:v>
                </c:pt>
                <c:pt idx="2">
                  <c:v>4133675.9299999997</c:v>
                </c:pt>
              </c:numCache>
            </c:numRef>
          </c:val>
        </c:ser>
        <c:ser>
          <c:idx val="1"/>
          <c:order val="1"/>
          <c:tx>
            <c:strRef>
              <c:f>'Rozdziały I-XI 2015'!$J$9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2000">
                  <a:srgbClr val="7F14F4">
                    <a:alpha val="49000"/>
                  </a:srgbClr>
                </a:gs>
                <a:gs pos="0">
                  <a:srgbClr val="B97FF9"/>
                </a:gs>
                <a:gs pos="32000">
                  <a:srgbClr val="D7B6FC"/>
                </a:gs>
              </a:gsLst>
              <a:lin ang="6600000" scaled="0"/>
              <a:tileRect/>
            </a:gradFill>
            <a:ln>
              <a:solidFill>
                <a:srgbClr val="3366FF"/>
              </a:solidFill>
            </a:ln>
            <a:effectLst>
              <a:outerShdw blurRad="50800" dist="50800" dir="5400000" sx="155000" sy="155000" algn="ctr" rotWithShape="0">
                <a:srgbClr val="8D8A00">
                  <a:alpha val="43000"/>
                </a:srgbClr>
              </a:outerShdw>
            </a:effectLst>
          </c:spPr>
          <c:dLbls>
            <c:dLbl>
              <c:idx val="0"/>
              <c:layout>
                <c:manualLayout>
                  <c:x val="2.3148148148148147E-2"/>
                  <c:y val="2.2448261287155921E-2"/>
                </c:manualLayout>
              </c:layout>
              <c:showVal val="1"/>
            </c:dLbl>
            <c:dLbl>
              <c:idx val="1"/>
              <c:layout>
                <c:manualLayout>
                  <c:x val="3.2407407407407426E-2"/>
                  <c:y val="1.403016330447244E-2"/>
                </c:manualLayout>
              </c:layout>
              <c:showVal val="1"/>
            </c:dLbl>
            <c:dLbl>
              <c:idx val="2"/>
              <c:layout>
                <c:manualLayout>
                  <c:x val="1.5432098765432167E-2"/>
                  <c:y val="2.2094745361374261E-7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1F497D">
                    <a:lumMod val="40000"/>
                    <a:lumOff val="6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2015'!$H$10:$H$12</c:f>
              <c:strCache>
                <c:ptCount val="3"/>
                <c:pt idx="0">
                  <c:v>Ogółem 99,85%</c:v>
                </c:pt>
                <c:pt idx="1">
                  <c:v>Płace i pochodne 99,99%</c:v>
                </c:pt>
                <c:pt idx="2">
                  <c:v>Wydatki rzeczowe 98,98%</c:v>
                </c:pt>
              </c:strCache>
            </c:strRef>
          </c:cat>
          <c:val>
            <c:numRef>
              <c:f>'Rozdziały I-XI 2015'!$J$10:$J$12</c:f>
              <c:numCache>
                <c:formatCode>#,##0</c:formatCode>
                <c:ptCount val="3"/>
                <c:pt idx="0">
                  <c:v>42531.129999998957</c:v>
                </c:pt>
                <c:pt idx="1">
                  <c:v>14.059999998658895</c:v>
                </c:pt>
                <c:pt idx="2">
                  <c:v>42517.070000000298</c:v>
                </c:pt>
              </c:numCache>
            </c:numRef>
          </c:val>
        </c:ser>
        <c:gapWidth val="109"/>
        <c:gapDepth val="133"/>
        <c:shape val="cylinder"/>
        <c:axId val="71259648"/>
        <c:axId val="71261184"/>
        <c:axId val="61533696"/>
      </c:bar3DChart>
      <c:catAx>
        <c:axId val="71259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71261184"/>
        <c:crosses val="autoZero"/>
        <c:auto val="1"/>
        <c:lblAlgn val="ctr"/>
        <c:lblOffset val="100"/>
      </c:catAx>
      <c:valAx>
        <c:axId val="71261184"/>
        <c:scaling>
          <c:orientation val="minMax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71259648"/>
        <c:crosses val="autoZero"/>
        <c:crossBetween val="between"/>
      </c:valAx>
      <c:serAx>
        <c:axId val="61533696"/>
        <c:scaling>
          <c:orientation val="minMax"/>
        </c:scaling>
        <c:delete val="1"/>
        <c:axPos val="b"/>
        <c:tickLblPos val="none"/>
        <c:crossAx val="71261184"/>
        <c:crosses val="autoZero"/>
      </c:serAx>
    </c:plotArea>
    <c:legend>
      <c:legendPos val="r"/>
      <c:layout>
        <c:manualLayout>
          <c:xMode val="edge"/>
          <c:yMode val="edge"/>
          <c:x val="0.83765274132400114"/>
          <c:y val="0.26946442116296626"/>
          <c:w val="0.11759417225624655"/>
          <c:h val="0.10751082145391003"/>
        </c:manualLayout>
      </c:layout>
      <c:txPr>
        <a:bodyPr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"/>
      <c:rotY val="16"/>
      <c:depthPercent val="100"/>
      <c:perspective val="30"/>
    </c:view3D>
    <c:floor>
      <c:spPr>
        <a:gradFill flip="none" rotWithShape="1">
          <a:gsLst>
            <a:gs pos="100000">
              <a:srgbClr val="D1ABFB"/>
            </a:gs>
            <a:gs pos="82000">
              <a:srgbClr val="D6CAEE"/>
            </a:gs>
            <a:gs pos="26000">
              <a:srgbClr val="CCBDE9"/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4F81BD"/>
          </a:solidFill>
        </a:ln>
        <a:effectLst>
          <a:innerShdw>
            <a:srgbClr val="7F14F4"/>
          </a:inn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sideWall>
    <c:backWall>
      <c:spPr>
        <a:noFill/>
        <a:ln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0.10140432098765478"/>
          <c:y val="1.936162536017209E-2"/>
          <c:w val="0.8725695052007385"/>
          <c:h val="0.9556014929861375"/>
        </c:manualLayout>
      </c:layout>
      <c:bar3DChart>
        <c:barDir val="col"/>
        <c:grouping val="standard"/>
        <c:ser>
          <c:idx val="0"/>
          <c:order val="0"/>
          <c:tx>
            <c:strRef>
              <c:f>'Rozdziały I-XI 2015'!$I$17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0">
                  <a:srgbClr val="D1ABFB"/>
                </a:gs>
                <a:gs pos="29000">
                  <a:srgbClr val="D1ABFB"/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50800" dir="5400000" algn="ctr" rotWithShape="0">
                <a:srgbClr val="8D8A00"/>
              </a:outerShdw>
            </a:effectLst>
          </c:spPr>
          <c:dLbls>
            <c:dLbl>
              <c:idx val="0"/>
              <c:layout>
                <c:manualLayout>
                  <c:x val="1.697530864197540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5.612065321788976E-3"/>
                </c:manualLayout>
              </c:layout>
              <c:showVal val="1"/>
            </c:dLbl>
            <c:dLbl>
              <c:idx val="2"/>
              <c:layout>
                <c:manualLayout>
                  <c:x val="9.2592592592593455E-3"/>
                  <c:y val="7.0150816522362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2015'!$H$18:$H$20</c:f>
              <c:strCache>
                <c:ptCount val="3"/>
                <c:pt idx="0">
                  <c:v>Ogółem 99,92%</c:v>
                </c:pt>
                <c:pt idx="1">
                  <c:v>Płace i pochodne 99,99%</c:v>
                </c:pt>
                <c:pt idx="2">
                  <c:v>Wydatki rzeczowe 99,47%</c:v>
                </c:pt>
              </c:strCache>
            </c:strRef>
          </c:cat>
          <c:val>
            <c:numRef>
              <c:f>'Rozdziały I-XI 2015'!$I$18:$I$20</c:f>
              <c:numCache>
                <c:formatCode>#,##0</c:formatCode>
                <c:ptCount val="3"/>
                <c:pt idx="0">
                  <c:v>19771361.010000002</c:v>
                </c:pt>
                <c:pt idx="1">
                  <c:v>16719765.619999999</c:v>
                </c:pt>
                <c:pt idx="2">
                  <c:v>3051595.3900000025</c:v>
                </c:pt>
              </c:numCache>
            </c:numRef>
          </c:val>
        </c:ser>
        <c:ser>
          <c:idx val="1"/>
          <c:order val="1"/>
          <c:tx>
            <c:strRef>
              <c:f>'Rozdziały I-XI 2015'!$J$17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2000">
                  <a:srgbClr val="7F14F4">
                    <a:alpha val="49000"/>
                  </a:srgbClr>
                </a:gs>
                <a:gs pos="0">
                  <a:srgbClr val="B97FF9"/>
                </a:gs>
                <a:gs pos="32000">
                  <a:srgbClr val="D7B6FC"/>
                </a:gs>
              </a:gsLst>
              <a:lin ang="6600000" scaled="0"/>
              <a:tileRect/>
            </a:gradFill>
            <a:ln>
              <a:solidFill>
                <a:srgbClr val="3366FF"/>
              </a:solidFill>
            </a:ln>
            <a:effectLst>
              <a:outerShdw blurRad="50800" dist="50800" dir="5400000" sx="155000" sy="155000" algn="ctr" rotWithShape="0">
                <a:srgbClr val="8D8A00">
                  <a:alpha val="43000"/>
                </a:srgbClr>
              </a:outerShdw>
            </a:effectLst>
          </c:spPr>
          <c:dLbls>
            <c:dLbl>
              <c:idx val="0"/>
              <c:layout>
                <c:manualLayout>
                  <c:x val="2.3148148148148147E-2"/>
                  <c:y val="1.9642228626261429E-2"/>
                </c:manualLayout>
              </c:layout>
              <c:showVal val="1"/>
            </c:dLbl>
            <c:dLbl>
              <c:idx val="1"/>
              <c:layout>
                <c:manualLayout>
                  <c:x val="2.7777777777777811E-2"/>
                  <c:y val="1.403016330447244E-2"/>
                </c:manualLayout>
              </c:layout>
              <c:showVal val="1"/>
            </c:dLbl>
            <c:dLbl>
              <c:idx val="2"/>
              <c:layout>
                <c:manualLayout>
                  <c:x val="1.5432098765432167E-2"/>
                  <c:y val="2.2094745361374261E-7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1F497D">
                    <a:lumMod val="40000"/>
                    <a:lumOff val="6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2015'!$H$18:$H$20</c:f>
              <c:strCache>
                <c:ptCount val="3"/>
                <c:pt idx="0">
                  <c:v>Ogółem 99,92%</c:v>
                </c:pt>
                <c:pt idx="1">
                  <c:v>Płace i pochodne 99,99%</c:v>
                </c:pt>
                <c:pt idx="2">
                  <c:v>Wydatki rzeczowe 99,47%</c:v>
                </c:pt>
              </c:strCache>
            </c:strRef>
          </c:cat>
          <c:val>
            <c:numRef>
              <c:f>'Rozdziały I-XI 2015'!$J$18:$J$20</c:f>
              <c:numCache>
                <c:formatCode>#,##0</c:formatCode>
                <c:ptCount val="3"/>
                <c:pt idx="0">
                  <c:v>16247.989999998361</c:v>
                </c:pt>
                <c:pt idx="1">
                  <c:v>3.3800000008195639</c:v>
                </c:pt>
                <c:pt idx="2">
                  <c:v>16244.609999997541</c:v>
                </c:pt>
              </c:numCache>
            </c:numRef>
          </c:val>
        </c:ser>
        <c:gapWidth val="109"/>
        <c:gapDepth val="133"/>
        <c:shape val="cylinder"/>
        <c:axId val="79122432"/>
        <c:axId val="79123968"/>
        <c:axId val="68576576"/>
      </c:bar3DChart>
      <c:catAx>
        <c:axId val="79122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79123968"/>
        <c:crosses val="autoZero"/>
        <c:auto val="1"/>
        <c:lblAlgn val="ctr"/>
        <c:lblOffset val="100"/>
      </c:catAx>
      <c:valAx>
        <c:axId val="79123968"/>
        <c:scaling>
          <c:orientation val="minMax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79122432"/>
        <c:crosses val="autoZero"/>
        <c:crossBetween val="between"/>
      </c:valAx>
      <c:serAx>
        <c:axId val="68576576"/>
        <c:scaling>
          <c:orientation val="minMax"/>
        </c:scaling>
        <c:delete val="1"/>
        <c:axPos val="b"/>
        <c:tickLblPos val="none"/>
        <c:crossAx val="79123968"/>
        <c:crosses val="autoZero"/>
      </c:serAx>
    </c:plotArea>
    <c:legend>
      <c:legendPos val="r"/>
      <c:layout>
        <c:manualLayout>
          <c:xMode val="edge"/>
          <c:yMode val="edge"/>
          <c:x val="0.83765274132400114"/>
          <c:y val="0.26946442116296626"/>
          <c:w val="0.11759417225624655"/>
          <c:h val="0.10751082145391003"/>
        </c:manualLayout>
      </c:layout>
      <c:txPr>
        <a:bodyPr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"/>
      <c:rotY val="16"/>
      <c:depthPercent val="100"/>
      <c:perspective val="30"/>
    </c:view3D>
    <c:floor>
      <c:spPr>
        <a:gradFill flip="none" rotWithShape="1">
          <a:gsLst>
            <a:gs pos="100000">
              <a:srgbClr val="D1ABFB"/>
            </a:gs>
            <a:gs pos="82000">
              <a:srgbClr val="D6CAEE"/>
            </a:gs>
            <a:gs pos="26000">
              <a:srgbClr val="CCBDE9"/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4F81BD"/>
          </a:solidFill>
        </a:ln>
        <a:effectLst>
          <a:innerShdw>
            <a:srgbClr val="7F14F4"/>
          </a:inn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sideWall>
    <c:backWall>
      <c:spPr>
        <a:noFill/>
        <a:ln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0.10140432098765478"/>
          <c:y val="1.936162536017209E-2"/>
          <c:w val="0.8725695052007385"/>
          <c:h val="0.9556014929861375"/>
        </c:manualLayout>
      </c:layout>
      <c:bar3DChart>
        <c:barDir val="col"/>
        <c:grouping val="standard"/>
        <c:ser>
          <c:idx val="0"/>
          <c:order val="0"/>
          <c:tx>
            <c:strRef>
              <c:f>'Rozdziały I-XI 2015'!$I$21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0">
                  <a:srgbClr val="D1ABFB"/>
                </a:gs>
                <a:gs pos="29000">
                  <a:srgbClr val="D1ABFB"/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50800" dir="5400000" algn="ctr" rotWithShape="0">
                <a:srgbClr val="8D8A00"/>
              </a:outerShdw>
            </a:effectLst>
          </c:spPr>
          <c:dLbls>
            <c:dLbl>
              <c:idx val="0"/>
              <c:layout>
                <c:manualLayout>
                  <c:x val="1.697530864197540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5.612065321788976E-3"/>
                </c:manualLayout>
              </c:layout>
              <c:showVal val="1"/>
            </c:dLbl>
            <c:dLbl>
              <c:idx val="2"/>
              <c:layout>
                <c:manualLayout>
                  <c:x val="9.2592592592593455E-3"/>
                  <c:y val="7.0150816522362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2015'!$H$22:$H$24</c:f>
              <c:strCache>
                <c:ptCount val="3"/>
                <c:pt idx="0">
                  <c:v>Ogółem 99,98%</c:v>
                </c:pt>
                <c:pt idx="1">
                  <c:v>Płace i pochodne 99,99%</c:v>
                </c:pt>
                <c:pt idx="2">
                  <c:v>Wydatki rzeczowe 99,8%</c:v>
                </c:pt>
              </c:strCache>
            </c:strRef>
          </c:cat>
          <c:val>
            <c:numRef>
              <c:f>'Rozdziały I-XI 2015'!$I$22:$I$24</c:f>
              <c:numCache>
                <c:formatCode>#,##0</c:formatCode>
                <c:ptCount val="3"/>
                <c:pt idx="0">
                  <c:v>5190007.5599999996</c:v>
                </c:pt>
                <c:pt idx="1">
                  <c:v>4571458.12</c:v>
                </c:pt>
                <c:pt idx="2">
                  <c:v>618549.43999999948</c:v>
                </c:pt>
              </c:numCache>
            </c:numRef>
          </c:val>
        </c:ser>
        <c:ser>
          <c:idx val="1"/>
          <c:order val="1"/>
          <c:tx>
            <c:strRef>
              <c:f>'Rozdziały I-XI 2015'!$J$21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2000">
                  <a:srgbClr val="7F14F4">
                    <a:alpha val="49000"/>
                  </a:srgbClr>
                </a:gs>
                <a:gs pos="0">
                  <a:srgbClr val="B97FF9"/>
                </a:gs>
                <a:gs pos="32000">
                  <a:srgbClr val="D7B6FC"/>
                </a:gs>
              </a:gsLst>
              <a:lin ang="6600000" scaled="0"/>
              <a:tileRect/>
            </a:gradFill>
            <a:ln>
              <a:solidFill>
                <a:srgbClr val="3366FF"/>
              </a:solidFill>
            </a:ln>
            <a:effectLst>
              <a:outerShdw blurRad="50800" dist="50800" dir="5400000" sx="155000" sy="155000" algn="ctr" rotWithShape="0">
                <a:srgbClr val="8D8A00">
                  <a:alpha val="43000"/>
                </a:srgbClr>
              </a:outerShdw>
            </a:effectLst>
          </c:spPr>
          <c:dLbls>
            <c:dLbl>
              <c:idx val="0"/>
              <c:layout>
                <c:manualLayout>
                  <c:x val="2.0061728395061731E-2"/>
                  <c:y val="1.9642228626261429E-2"/>
                </c:manualLayout>
              </c:layout>
              <c:showVal val="1"/>
            </c:dLbl>
            <c:dLbl>
              <c:idx val="1"/>
              <c:layout>
                <c:manualLayout>
                  <c:x val="2.9320987654320996E-2"/>
                  <c:y val="1.1224130643577966E-2"/>
                </c:manualLayout>
              </c:layout>
              <c:showVal val="1"/>
            </c:dLbl>
            <c:dLbl>
              <c:idx val="2"/>
              <c:layout>
                <c:manualLayout>
                  <c:x val="1.0802469135802479E-2"/>
                  <c:y val="1.9642449573715044E-2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1F497D">
                    <a:lumMod val="40000"/>
                    <a:lumOff val="6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2015'!$H$22:$H$24</c:f>
              <c:strCache>
                <c:ptCount val="3"/>
                <c:pt idx="0">
                  <c:v>Ogółem 99,98%</c:v>
                </c:pt>
                <c:pt idx="1">
                  <c:v>Płace i pochodne 99,99%</c:v>
                </c:pt>
                <c:pt idx="2">
                  <c:v>Wydatki rzeczowe 99,8%</c:v>
                </c:pt>
              </c:strCache>
            </c:strRef>
          </c:cat>
          <c:val>
            <c:numRef>
              <c:f>'Rozdziały I-XI 2015'!$J$22:$J$24</c:f>
              <c:numCache>
                <c:formatCode>#,##0</c:formatCode>
                <c:ptCount val="3"/>
                <c:pt idx="0">
                  <c:v>1227.4400000004098</c:v>
                </c:pt>
                <c:pt idx="1">
                  <c:v>0.87999999988824129</c:v>
                </c:pt>
                <c:pt idx="2">
                  <c:v>1226.5600000005215</c:v>
                </c:pt>
              </c:numCache>
            </c:numRef>
          </c:val>
        </c:ser>
        <c:gapWidth val="109"/>
        <c:gapDepth val="133"/>
        <c:shape val="cylinder"/>
        <c:axId val="35547392"/>
        <c:axId val="35569664"/>
        <c:axId val="35565568"/>
      </c:bar3DChart>
      <c:catAx>
        <c:axId val="35547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35569664"/>
        <c:crosses val="autoZero"/>
        <c:auto val="1"/>
        <c:lblAlgn val="ctr"/>
        <c:lblOffset val="100"/>
      </c:catAx>
      <c:valAx>
        <c:axId val="35569664"/>
        <c:scaling>
          <c:orientation val="minMax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35547392"/>
        <c:crosses val="autoZero"/>
        <c:crossBetween val="between"/>
      </c:valAx>
      <c:serAx>
        <c:axId val="35565568"/>
        <c:scaling>
          <c:orientation val="minMax"/>
        </c:scaling>
        <c:delete val="1"/>
        <c:axPos val="b"/>
        <c:tickLblPos val="none"/>
        <c:crossAx val="35569664"/>
        <c:crosses val="autoZero"/>
      </c:serAx>
    </c:plotArea>
    <c:legend>
      <c:legendPos val="r"/>
      <c:layout>
        <c:manualLayout>
          <c:xMode val="edge"/>
          <c:yMode val="edge"/>
          <c:x val="0.83765274132400114"/>
          <c:y val="0.26946442116296626"/>
          <c:w val="0.11759417225624655"/>
          <c:h val="0.10751082145391003"/>
        </c:manualLayout>
      </c:layout>
      <c:txPr>
        <a:bodyPr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"/>
      <c:rotY val="16"/>
      <c:depthPercent val="100"/>
      <c:perspective val="30"/>
    </c:view3D>
    <c:floor>
      <c:spPr>
        <a:gradFill flip="none" rotWithShape="1">
          <a:gsLst>
            <a:gs pos="100000">
              <a:srgbClr val="D1ABFB"/>
            </a:gs>
            <a:gs pos="82000">
              <a:srgbClr val="D6CAEE"/>
            </a:gs>
            <a:gs pos="26000">
              <a:srgbClr val="CCBDE9"/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4F81BD"/>
          </a:solidFill>
        </a:ln>
        <a:effectLst>
          <a:innerShdw>
            <a:srgbClr val="7F14F4"/>
          </a:inn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sideWall>
    <c:backWall>
      <c:spPr>
        <a:noFill/>
        <a:ln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0.10140432098765478"/>
          <c:y val="1.936162536017209E-2"/>
          <c:w val="0.8725695052007385"/>
          <c:h val="0.9556014929861375"/>
        </c:manualLayout>
      </c:layout>
      <c:bar3DChart>
        <c:barDir val="col"/>
        <c:grouping val="standard"/>
        <c:ser>
          <c:idx val="0"/>
          <c:order val="0"/>
          <c:tx>
            <c:strRef>
              <c:f>'Rozdziały I-XI 2015'!$I$25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0">
                  <a:srgbClr val="D1ABFB"/>
                </a:gs>
                <a:gs pos="29000">
                  <a:srgbClr val="D1ABFB"/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50800" dir="5400000" algn="ctr" rotWithShape="0">
                <a:srgbClr val="8D8A00"/>
              </a:outerShdw>
            </a:effectLst>
          </c:spPr>
          <c:dLbls>
            <c:dLbl>
              <c:idx val="0"/>
              <c:layout>
                <c:manualLayout>
                  <c:x val="1.697530864197540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5.612065321788976E-3"/>
                </c:manualLayout>
              </c:layout>
              <c:showVal val="1"/>
            </c:dLbl>
            <c:dLbl>
              <c:idx val="2"/>
              <c:layout>
                <c:manualLayout>
                  <c:x val="9.2592592592593455E-3"/>
                  <c:y val="7.0150816522362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2015'!$H$26:$H$28</c:f>
              <c:strCache>
                <c:ptCount val="3"/>
                <c:pt idx="0">
                  <c:v>Ogółem 99,99%</c:v>
                </c:pt>
                <c:pt idx="1">
                  <c:v>Płace i pochodne 99,99%</c:v>
                </c:pt>
                <c:pt idx="2">
                  <c:v>Wydatki rzeczowe 99,9%</c:v>
                </c:pt>
              </c:strCache>
            </c:strRef>
          </c:cat>
          <c:val>
            <c:numRef>
              <c:f>'Rozdziały I-XI 2015'!$I$26:$I$28</c:f>
              <c:numCache>
                <c:formatCode>#,##0</c:formatCode>
                <c:ptCount val="3"/>
                <c:pt idx="0">
                  <c:v>39648160.640000001</c:v>
                </c:pt>
                <c:pt idx="1">
                  <c:v>34766237.350000001</c:v>
                </c:pt>
                <c:pt idx="2">
                  <c:v>4881923.2899999991</c:v>
                </c:pt>
              </c:numCache>
            </c:numRef>
          </c:val>
        </c:ser>
        <c:ser>
          <c:idx val="1"/>
          <c:order val="1"/>
          <c:tx>
            <c:strRef>
              <c:f>'Rozdziały I-XI 2015'!$J$25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2000">
                  <a:srgbClr val="7F14F4">
                    <a:alpha val="49000"/>
                  </a:srgbClr>
                </a:gs>
                <a:gs pos="0">
                  <a:srgbClr val="B97FF9"/>
                </a:gs>
                <a:gs pos="32000">
                  <a:srgbClr val="D7B6FC"/>
                </a:gs>
              </a:gsLst>
              <a:lin ang="6600000" scaled="0"/>
              <a:tileRect/>
            </a:gradFill>
            <a:ln>
              <a:solidFill>
                <a:srgbClr val="3366FF"/>
              </a:solidFill>
            </a:ln>
            <a:effectLst>
              <a:outerShdw blurRad="50800" dist="50800" dir="5400000" sx="155000" sy="155000" algn="ctr" rotWithShape="0">
                <a:srgbClr val="8D8A00">
                  <a:alpha val="43000"/>
                </a:srgbClr>
              </a:outerShdw>
            </a:effectLst>
          </c:spPr>
          <c:dLbls>
            <c:dLbl>
              <c:idx val="0"/>
              <c:layout>
                <c:manualLayout>
                  <c:x val="1.8518518518518528E-2"/>
                  <c:y val="1.9642228626261429E-2"/>
                </c:manualLayout>
              </c:layout>
              <c:showVal val="1"/>
            </c:dLbl>
            <c:dLbl>
              <c:idx val="1"/>
              <c:layout>
                <c:manualLayout>
                  <c:x val="2.7777777777777811E-2"/>
                  <c:y val="1.403016330447244E-2"/>
                </c:manualLayout>
              </c:layout>
              <c:showVal val="1"/>
            </c:dLbl>
            <c:dLbl>
              <c:idx val="2"/>
              <c:layout>
                <c:manualLayout>
                  <c:x val="2.6234567901234584E-2"/>
                  <c:y val="1.9642449573715044E-2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1F497D">
                    <a:lumMod val="40000"/>
                    <a:lumOff val="6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2015'!$H$26:$H$28</c:f>
              <c:strCache>
                <c:ptCount val="3"/>
                <c:pt idx="0">
                  <c:v>Ogółem 99,99%</c:v>
                </c:pt>
                <c:pt idx="1">
                  <c:v>Płace i pochodne 99,99%</c:v>
                </c:pt>
                <c:pt idx="2">
                  <c:v>Wydatki rzeczowe 99,9%</c:v>
                </c:pt>
              </c:strCache>
            </c:strRef>
          </c:cat>
          <c:val>
            <c:numRef>
              <c:f>'Rozdziały I-XI 2015'!$J$26:$J$28</c:f>
              <c:numCache>
                <c:formatCode>#,##0</c:formatCode>
                <c:ptCount val="3"/>
                <c:pt idx="0">
                  <c:v>4732.359999999404</c:v>
                </c:pt>
                <c:pt idx="1">
                  <c:v>6.6499999985098839</c:v>
                </c:pt>
                <c:pt idx="2">
                  <c:v>4725.7100000008941</c:v>
                </c:pt>
              </c:numCache>
            </c:numRef>
          </c:val>
        </c:ser>
        <c:gapWidth val="109"/>
        <c:gapDepth val="133"/>
        <c:shape val="cylinder"/>
        <c:axId val="35814400"/>
        <c:axId val="35889920"/>
        <c:axId val="61531904"/>
      </c:bar3DChart>
      <c:catAx>
        <c:axId val="35814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35889920"/>
        <c:crosses val="autoZero"/>
        <c:auto val="1"/>
        <c:lblAlgn val="ctr"/>
        <c:lblOffset val="100"/>
      </c:catAx>
      <c:valAx>
        <c:axId val="35889920"/>
        <c:scaling>
          <c:orientation val="minMax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35814400"/>
        <c:crosses val="autoZero"/>
        <c:crossBetween val="between"/>
      </c:valAx>
      <c:serAx>
        <c:axId val="61531904"/>
        <c:scaling>
          <c:orientation val="minMax"/>
        </c:scaling>
        <c:delete val="1"/>
        <c:axPos val="b"/>
        <c:tickLblPos val="none"/>
        <c:crossAx val="35889920"/>
        <c:crosses val="autoZero"/>
      </c:serAx>
    </c:plotArea>
    <c:legend>
      <c:legendPos val="r"/>
      <c:layout>
        <c:manualLayout>
          <c:xMode val="edge"/>
          <c:yMode val="edge"/>
          <c:x val="0.83765274132400114"/>
          <c:y val="0.26946442116296626"/>
          <c:w val="0.11759417225624655"/>
          <c:h val="0.10751082145391003"/>
        </c:manualLayout>
      </c:layout>
      <c:txPr>
        <a:bodyPr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"/>
      <c:rotY val="16"/>
      <c:depthPercent val="100"/>
      <c:perspective val="30"/>
    </c:view3D>
    <c:floor>
      <c:spPr>
        <a:gradFill flip="none" rotWithShape="1">
          <a:gsLst>
            <a:gs pos="100000">
              <a:srgbClr val="D1ABFB"/>
            </a:gs>
            <a:gs pos="82000">
              <a:srgbClr val="D6CAEE"/>
            </a:gs>
            <a:gs pos="26000">
              <a:srgbClr val="CCBDE9"/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4F81BD"/>
          </a:solidFill>
        </a:ln>
        <a:effectLst>
          <a:innerShdw>
            <a:srgbClr val="7F14F4"/>
          </a:inn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sideWall>
    <c:backWall>
      <c:spPr>
        <a:noFill/>
        <a:ln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0.10140432098765478"/>
          <c:y val="1.936162536017209E-2"/>
          <c:w val="0.8725695052007385"/>
          <c:h val="0.9556014929861375"/>
        </c:manualLayout>
      </c:layout>
      <c:bar3DChart>
        <c:barDir val="col"/>
        <c:grouping val="standard"/>
        <c:ser>
          <c:idx val="0"/>
          <c:order val="0"/>
          <c:tx>
            <c:strRef>
              <c:f>'Rozdziały I-XI 2015'!$I$33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0">
                  <a:srgbClr val="D1ABFB"/>
                </a:gs>
                <a:gs pos="29000">
                  <a:srgbClr val="D1ABFB"/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50800" dir="5400000" algn="ctr" rotWithShape="0">
                <a:srgbClr val="8D8A00"/>
              </a:outerShdw>
            </a:effectLst>
          </c:spPr>
          <c:dLbls>
            <c:dLbl>
              <c:idx val="0"/>
              <c:layout>
                <c:manualLayout>
                  <c:x val="1.697530864197540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5.612065321788976E-3"/>
                </c:manualLayout>
              </c:layout>
              <c:showVal val="1"/>
            </c:dLbl>
            <c:dLbl>
              <c:idx val="2"/>
              <c:layout>
                <c:manualLayout>
                  <c:x val="9.2592592592593455E-3"/>
                  <c:y val="7.0150816522362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2015'!$H$34:$H$36</c:f>
              <c:strCache>
                <c:ptCount val="3"/>
                <c:pt idx="0">
                  <c:v>Ogółem 99,98%</c:v>
                </c:pt>
                <c:pt idx="1">
                  <c:v>Płace i pochodne 99,99%</c:v>
                </c:pt>
                <c:pt idx="2">
                  <c:v>Wydatki rzeczowe 99,89%</c:v>
                </c:pt>
              </c:strCache>
            </c:strRef>
          </c:cat>
          <c:val>
            <c:numRef>
              <c:f>'Rozdziały I-XI 2015'!$I$34:$I$36</c:f>
              <c:numCache>
                <c:formatCode>#,##0</c:formatCode>
                <c:ptCount val="3"/>
                <c:pt idx="0">
                  <c:v>27173534.18</c:v>
                </c:pt>
                <c:pt idx="1">
                  <c:v>22040711.750000004</c:v>
                </c:pt>
                <c:pt idx="2">
                  <c:v>5132822.429999996</c:v>
                </c:pt>
              </c:numCache>
            </c:numRef>
          </c:val>
        </c:ser>
        <c:ser>
          <c:idx val="1"/>
          <c:order val="1"/>
          <c:tx>
            <c:strRef>
              <c:f>'Rozdziały I-XI 2015'!$J$33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2000">
                  <a:srgbClr val="7F14F4">
                    <a:alpha val="49000"/>
                  </a:srgbClr>
                </a:gs>
                <a:gs pos="0">
                  <a:srgbClr val="B97FF9"/>
                </a:gs>
                <a:gs pos="32000">
                  <a:srgbClr val="D7B6FC"/>
                </a:gs>
              </a:gsLst>
              <a:lin ang="6600000" scaled="0"/>
              <a:tileRect/>
            </a:gradFill>
            <a:ln>
              <a:solidFill>
                <a:srgbClr val="3366FF"/>
              </a:solidFill>
            </a:ln>
            <a:effectLst>
              <a:outerShdw blurRad="50800" dist="50800" dir="5400000" sx="155000" sy="155000" algn="ctr" rotWithShape="0">
                <a:srgbClr val="8D8A00">
                  <a:alpha val="43000"/>
                </a:srgbClr>
              </a:outerShdw>
            </a:effectLst>
          </c:spPr>
          <c:dLbls>
            <c:dLbl>
              <c:idx val="0"/>
              <c:layout>
                <c:manualLayout>
                  <c:x val="1.8518518518518528E-2"/>
                  <c:y val="1.9642228626261429E-2"/>
                </c:manualLayout>
              </c:layout>
              <c:showVal val="1"/>
            </c:dLbl>
            <c:dLbl>
              <c:idx val="1"/>
              <c:layout>
                <c:manualLayout>
                  <c:x val="3.086419753086421E-2"/>
                  <c:y val="1.403016330447244E-2"/>
                </c:manualLayout>
              </c:layout>
              <c:showVal val="1"/>
            </c:dLbl>
            <c:dLbl>
              <c:idx val="2"/>
              <c:layout>
                <c:manualLayout>
                  <c:x val="5.2469014289880565E-2"/>
                  <c:y val="2.8062536083481005E-3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1F497D">
                    <a:lumMod val="40000"/>
                    <a:lumOff val="6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2015'!$H$34:$H$36</c:f>
              <c:strCache>
                <c:ptCount val="3"/>
                <c:pt idx="0">
                  <c:v>Ogółem 99,98%</c:v>
                </c:pt>
                <c:pt idx="1">
                  <c:v>Płace i pochodne 99,99%</c:v>
                </c:pt>
                <c:pt idx="2">
                  <c:v>Wydatki rzeczowe 99,89%</c:v>
                </c:pt>
              </c:strCache>
            </c:strRef>
          </c:cat>
          <c:val>
            <c:numRef>
              <c:f>'Rozdziały I-XI 2015'!$J$34:$J$36</c:f>
              <c:numCache>
                <c:formatCode>#,##0</c:formatCode>
                <c:ptCount val="3"/>
                <c:pt idx="0">
                  <c:v>5779.820000000298</c:v>
                </c:pt>
                <c:pt idx="1">
                  <c:v>11.24999999627471</c:v>
                </c:pt>
                <c:pt idx="2">
                  <c:v>5768.5700000040233</c:v>
                </c:pt>
              </c:numCache>
            </c:numRef>
          </c:val>
        </c:ser>
        <c:gapWidth val="109"/>
        <c:gapDepth val="133"/>
        <c:shape val="cylinder"/>
        <c:axId val="37766656"/>
        <c:axId val="37768192"/>
        <c:axId val="35973312"/>
      </c:bar3DChart>
      <c:catAx>
        <c:axId val="37766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37768192"/>
        <c:crosses val="autoZero"/>
        <c:auto val="1"/>
        <c:lblAlgn val="ctr"/>
        <c:lblOffset val="100"/>
      </c:catAx>
      <c:valAx>
        <c:axId val="37768192"/>
        <c:scaling>
          <c:orientation val="minMax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37766656"/>
        <c:crosses val="autoZero"/>
        <c:crossBetween val="between"/>
      </c:valAx>
      <c:serAx>
        <c:axId val="35973312"/>
        <c:scaling>
          <c:orientation val="minMax"/>
        </c:scaling>
        <c:delete val="1"/>
        <c:axPos val="b"/>
        <c:tickLblPos val="none"/>
        <c:crossAx val="37768192"/>
        <c:crosses val="autoZero"/>
      </c:serAx>
    </c:plotArea>
    <c:legend>
      <c:legendPos val="r"/>
      <c:layout>
        <c:manualLayout>
          <c:xMode val="edge"/>
          <c:yMode val="edge"/>
          <c:x val="0.83765274132400114"/>
          <c:y val="0.26946442116296626"/>
          <c:w val="0.11759417225624655"/>
          <c:h val="0.10751082145391003"/>
        </c:manualLayout>
      </c:layout>
      <c:txPr>
        <a:bodyPr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7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"/>
      <c:rotY val="16"/>
      <c:depthPercent val="100"/>
      <c:perspective val="30"/>
    </c:view3D>
    <c:floor>
      <c:spPr>
        <a:gradFill flip="none" rotWithShape="1">
          <a:gsLst>
            <a:gs pos="100000">
              <a:srgbClr val="D1ABFB"/>
            </a:gs>
            <a:gs pos="82000">
              <a:srgbClr val="D6CAEE"/>
            </a:gs>
            <a:gs pos="26000">
              <a:srgbClr val="CCBDE9"/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4F81BD"/>
          </a:solidFill>
        </a:ln>
        <a:effectLst>
          <a:innerShdw>
            <a:srgbClr val="7F14F4"/>
          </a:innerShdw>
        </a:effectLst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spPr>
        <a:noFill/>
        <a:ln>
          <a:solidFill>
            <a:srgbClr val="4F81BD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sideWall>
    <c:backWall>
      <c:spPr>
        <a:noFill/>
        <a:ln>
          <a:solidFill>
            <a:srgbClr val="4F81BD"/>
          </a:solidFill>
        </a:ln>
      </c:spPr>
    </c:backWall>
    <c:plotArea>
      <c:layout>
        <c:manualLayout>
          <c:layoutTarget val="inner"/>
          <c:xMode val="edge"/>
          <c:yMode val="edge"/>
          <c:x val="0.10140432098765478"/>
          <c:y val="1.936162536017209E-2"/>
          <c:w val="0.8725695052007385"/>
          <c:h val="0.9556014929861375"/>
        </c:manualLayout>
      </c:layout>
      <c:bar3DChart>
        <c:barDir val="col"/>
        <c:grouping val="standard"/>
        <c:ser>
          <c:idx val="0"/>
          <c:order val="0"/>
          <c:tx>
            <c:strRef>
              <c:f>'Rozdziały I-XI 2015'!$I$37</c:f>
              <c:strCache>
                <c:ptCount val="1"/>
                <c:pt idx="0">
                  <c:v>Wykonanie</c:v>
                </c:pt>
              </c:strCache>
            </c:strRef>
          </c:tx>
          <c:spPr>
            <a:gradFill flip="none" rotWithShape="1">
              <a:gsLst>
                <a:gs pos="61000">
                  <a:srgbClr val="D6CAEE"/>
                </a:gs>
                <a:gs pos="0">
                  <a:srgbClr val="D1ABFB"/>
                </a:gs>
                <a:gs pos="29000">
                  <a:srgbClr val="D1ABFB"/>
                </a:gs>
              </a:gsLst>
              <a:path path="circle">
                <a:fillToRect l="100000" b="100000"/>
              </a:path>
              <a:tileRect t="-100000" r="-100000"/>
            </a:gradFill>
            <a:effectLst>
              <a:outerShdw blurRad="50800" dist="50800" dir="5400000" algn="ctr" rotWithShape="0">
                <a:srgbClr val="8D8A00"/>
              </a:outerShdw>
            </a:effectLst>
          </c:spPr>
          <c:dLbls>
            <c:dLbl>
              <c:idx val="0"/>
              <c:layout>
                <c:manualLayout>
                  <c:x val="1.697530864197540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5.612065321788976E-3"/>
                </c:manualLayout>
              </c:layout>
              <c:showVal val="1"/>
            </c:dLbl>
            <c:dLbl>
              <c:idx val="2"/>
              <c:layout>
                <c:manualLayout>
                  <c:x val="9.2592592592593455E-3"/>
                  <c:y val="7.0150816522362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2015'!$H$38:$H$40</c:f>
              <c:strCache>
                <c:ptCount val="3"/>
                <c:pt idx="0">
                  <c:v>Ogółem 99,79%</c:v>
                </c:pt>
                <c:pt idx="1">
                  <c:v>Płace i pochodne 99,9%</c:v>
                </c:pt>
                <c:pt idx="2">
                  <c:v>Wydatki rzeczowe 99,16%</c:v>
                </c:pt>
              </c:strCache>
            </c:strRef>
          </c:cat>
          <c:val>
            <c:numRef>
              <c:f>'Rozdziały I-XI 2015'!$I$38:$I$40</c:f>
              <c:numCache>
                <c:formatCode>#,##0</c:formatCode>
                <c:ptCount val="3"/>
                <c:pt idx="0">
                  <c:v>2506762.9500000002</c:v>
                </c:pt>
                <c:pt idx="1">
                  <c:v>2141525.96</c:v>
                </c:pt>
                <c:pt idx="2">
                  <c:v>365236.99000000022</c:v>
                </c:pt>
              </c:numCache>
            </c:numRef>
          </c:val>
        </c:ser>
        <c:ser>
          <c:idx val="1"/>
          <c:order val="1"/>
          <c:tx>
            <c:strRef>
              <c:f>'Rozdziały I-XI 2015'!$J$37</c:f>
              <c:strCache>
                <c:ptCount val="1"/>
                <c:pt idx="0">
                  <c:v>Pozostało</c:v>
                </c:pt>
              </c:strCache>
            </c:strRef>
          </c:tx>
          <c:spPr>
            <a:gradFill flip="none" rotWithShape="1">
              <a:gsLst>
                <a:gs pos="62000">
                  <a:srgbClr val="7F14F4">
                    <a:alpha val="49000"/>
                  </a:srgbClr>
                </a:gs>
                <a:gs pos="0">
                  <a:srgbClr val="B97FF9"/>
                </a:gs>
                <a:gs pos="32000">
                  <a:srgbClr val="D7B6FC"/>
                </a:gs>
              </a:gsLst>
              <a:lin ang="6600000" scaled="0"/>
              <a:tileRect/>
            </a:gradFill>
            <a:ln>
              <a:solidFill>
                <a:srgbClr val="3366FF"/>
              </a:solidFill>
            </a:ln>
            <a:effectLst>
              <a:outerShdw blurRad="50800" dist="50800" dir="5400000" sx="155000" sy="155000" algn="ctr" rotWithShape="0">
                <a:srgbClr val="8D8A00">
                  <a:alpha val="43000"/>
                </a:srgbClr>
              </a:outerShdw>
            </a:effectLst>
          </c:spPr>
          <c:dLbls>
            <c:dLbl>
              <c:idx val="0"/>
              <c:layout>
                <c:manualLayout>
                  <c:x val="2.0061728395061731E-2"/>
                  <c:y val="2.2448261287155921E-2"/>
                </c:manualLayout>
              </c:layout>
              <c:showVal val="1"/>
            </c:dLbl>
            <c:dLbl>
              <c:idx val="1"/>
              <c:layout>
                <c:manualLayout>
                  <c:x val="3.5493827160493846E-2"/>
                  <c:y val="1.1224130643577966E-2"/>
                </c:manualLayout>
              </c:layout>
              <c:showVal val="1"/>
            </c:dLbl>
            <c:dLbl>
              <c:idx val="2"/>
              <c:layout>
                <c:manualLayout>
                  <c:x val="3.5493827160493846E-2"/>
                  <c:y val="1.9642449573715044E-2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1F497D">
                    <a:lumMod val="40000"/>
                    <a:lumOff val="6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Val val="1"/>
          </c:dLbls>
          <c:cat>
            <c:strRef>
              <c:f>'Rozdziały I-XI 2015'!$H$38:$H$40</c:f>
              <c:strCache>
                <c:ptCount val="3"/>
                <c:pt idx="0">
                  <c:v>Ogółem 99,79%</c:v>
                </c:pt>
                <c:pt idx="1">
                  <c:v>Płace i pochodne 99,9%</c:v>
                </c:pt>
                <c:pt idx="2">
                  <c:v>Wydatki rzeczowe 99,16%</c:v>
                </c:pt>
              </c:strCache>
            </c:strRef>
          </c:cat>
          <c:val>
            <c:numRef>
              <c:f>'Rozdziały I-XI 2015'!$J$38:$J$40</c:f>
              <c:numCache>
                <c:formatCode>#,##0</c:formatCode>
                <c:ptCount val="3"/>
                <c:pt idx="0">
                  <c:v>5262.0499999998137</c:v>
                </c:pt>
                <c:pt idx="1">
                  <c:v>2161.0400000000373</c:v>
                </c:pt>
                <c:pt idx="2">
                  <c:v>3101.0099999997765</c:v>
                </c:pt>
              </c:numCache>
            </c:numRef>
          </c:val>
        </c:ser>
        <c:gapWidth val="109"/>
        <c:gapDepth val="133"/>
        <c:shape val="cylinder"/>
        <c:axId val="38916480"/>
        <c:axId val="38918016"/>
        <c:axId val="38789120"/>
      </c:bar3DChart>
      <c:catAx>
        <c:axId val="389164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38918016"/>
        <c:crosses val="autoZero"/>
        <c:auto val="1"/>
        <c:lblAlgn val="ctr"/>
        <c:lblOffset val="100"/>
      </c:catAx>
      <c:valAx>
        <c:axId val="38918016"/>
        <c:scaling>
          <c:orientation val="minMax"/>
        </c:scaling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38916480"/>
        <c:crosses val="autoZero"/>
        <c:crossBetween val="between"/>
      </c:valAx>
      <c:serAx>
        <c:axId val="38789120"/>
        <c:scaling>
          <c:orientation val="minMax"/>
        </c:scaling>
        <c:delete val="1"/>
        <c:axPos val="b"/>
        <c:tickLblPos val="none"/>
        <c:crossAx val="38918016"/>
        <c:crosses val="autoZero"/>
      </c:serAx>
    </c:plotArea>
    <c:legend>
      <c:legendPos val="r"/>
      <c:layout>
        <c:manualLayout>
          <c:xMode val="edge"/>
          <c:yMode val="edge"/>
          <c:x val="0.83765274132400114"/>
          <c:y val="0.26946442116296626"/>
          <c:w val="0.11759417225624655"/>
          <c:h val="0.10751082145391003"/>
        </c:manualLayout>
      </c:layout>
      <c:txPr>
        <a:bodyPr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</c:chart>
  <c:spPr>
    <a:noFill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 pitchFamily="18" charset="0"/>
          <a:ea typeface="Calibri"/>
          <a:cs typeface="Times New Roman" pitchFamily="18" charset="0"/>
        </a:defRPr>
      </a:pPr>
      <a:endParaRPr lang="pl-PL"/>
    </a:p>
  </c:txPr>
  <c:externalData r:id="rId2"/>
  <c:userShapes r:id="rId3"/>
</c:chartSpace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27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6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9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9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0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07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2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2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4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4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5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5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57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7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7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85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9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208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2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3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3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3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3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3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4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4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4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4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5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5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6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67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7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7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7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90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9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9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9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9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0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0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318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319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2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3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3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3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42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4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4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5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5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7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7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8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8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8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8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92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9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0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0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0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2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2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2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3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3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442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4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4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5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5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6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6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6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6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73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7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8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8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8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01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0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2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3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3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3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3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4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52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553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6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6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6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6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7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76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8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8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9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9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1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1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1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1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1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2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626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3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3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3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3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4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5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0.24881</cdr:x>
      <cdr:y>0.03464</cdr:y>
    </cdr:from>
    <cdr:to>
      <cdr:x>0.7039</cdr:x>
      <cdr:y>0.23256</cdr:y>
    </cdr:to>
    <cdr:sp macro="" textlink="">
      <cdr:nvSpPr>
        <cdr:cNvPr id="43" name="pole tekstowe 12"/>
        <cdr:cNvSpPr txBox="1"/>
      </cdr:nvSpPr>
      <cdr:spPr>
        <a:xfrm xmlns:a="http://schemas.openxmlformats.org/drawingml/2006/main">
          <a:off x="1137559" y="93055"/>
          <a:ext cx="2080672" cy="531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2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53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7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177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8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0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1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3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3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4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4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4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5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5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5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5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6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6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6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6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7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7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8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87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288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9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9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0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0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0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1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1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1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4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5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5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5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6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6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6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7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9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9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9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0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0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411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2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2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3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3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42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4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4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5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5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470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7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7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7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8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8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8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93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21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522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2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3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3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3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4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5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5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5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6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6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7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8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8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9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0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0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1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1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27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7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85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9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0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2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2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3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137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4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5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5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60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7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7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0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0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10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237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238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2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53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7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177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8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0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1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3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3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4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4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4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5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5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5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5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6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6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6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6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7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7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8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87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288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9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9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0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0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0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1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1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1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4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5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5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5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6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6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6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7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9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9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9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0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0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411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2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2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3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3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42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4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4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5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5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470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7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7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7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8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8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8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93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21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522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2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3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3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3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4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5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5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5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6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6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7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8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8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9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0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0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1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1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2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53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7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177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8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0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1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3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3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4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4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4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5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5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5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5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6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6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6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6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7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7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8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87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288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9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9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0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0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0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1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1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1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4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5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5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5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6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6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6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7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9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9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9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0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0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411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2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2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3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3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42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4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4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5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5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470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7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7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7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8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8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8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93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21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522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2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3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3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3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4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5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5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5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6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6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7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8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8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9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0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0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1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1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2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2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2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3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3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3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3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3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645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5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5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5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6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6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6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7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676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8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8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8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9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9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704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1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1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1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1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1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2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2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27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3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3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3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4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5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755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756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6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6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6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7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7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7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7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7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8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8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8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8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9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0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0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0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0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1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1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1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2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2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2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82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3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3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3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4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0.18597</cdr:x>
      <cdr:y>0.00694</cdr:y>
    </cdr:from>
    <cdr:to>
      <cdr:x>0.71691</cdr:x>
      <cdr:y>0.19097</cdr:y>
    </cdr:to>
    <cdr:sp macro="" textlink="">
      <cdr:nvSpPr>
        <cdr:cNvPr id="31" name="pole tekstowe 6"/>
        <cdr:cNvSpPr txBox="1"/>
      </cdr:nvSpPr>
      <cdr:spPr>
        <a:xfrm xmlns:a="http://schemas.openxmlformats.org/drawingml/2006/main">
          <a:off x="850270" y="19050"/>
          <a:ext cx="2427458" cy="504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2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53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7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176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9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0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07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1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35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4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4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5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5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5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5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6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6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6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6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7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7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8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8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287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9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9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9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0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0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0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10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4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5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5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60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7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9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9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9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0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0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410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2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2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2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3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3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3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4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4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4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4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5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469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7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7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7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8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8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8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92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9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9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0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1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20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521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2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2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3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3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3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4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5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5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5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7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7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8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8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9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0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0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27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6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84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9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9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0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07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2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2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35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136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4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5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5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5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7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7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0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0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0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0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2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53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7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176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9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0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07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1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35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4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4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5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5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5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5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6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6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6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6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7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7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8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8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287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9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9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9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0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0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0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10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4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5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5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60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7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9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9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9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0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0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410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2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2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2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3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3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3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4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4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4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4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5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469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7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7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7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8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8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8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92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9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9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0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1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20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521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2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2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3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3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3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4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5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5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5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7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7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8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8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9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0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0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2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2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2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2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3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3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3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3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644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5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5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5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5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67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703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0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1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1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1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1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1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2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26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3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3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3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3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4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5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5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754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755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6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6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6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6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7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7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7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7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8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8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8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8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9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9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0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1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1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1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2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2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82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3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3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3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3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4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4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2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53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5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5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174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8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8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9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0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1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33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3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4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4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4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4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5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56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6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6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6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6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7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7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8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84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285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9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9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9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0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1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1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1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4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5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5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5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6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6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6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6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7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9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9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9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408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1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1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2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2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2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3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3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3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3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4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4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4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4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5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6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467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7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7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7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90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9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9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9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9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18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519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2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3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3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42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4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4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5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5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5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7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7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8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8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92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9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9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0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2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53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7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176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9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0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07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1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35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4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4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5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5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5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5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6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6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6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6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7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7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8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8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287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9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9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9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0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0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0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10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4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5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5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60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7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9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9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9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0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0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410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2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2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2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3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3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3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4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4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4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4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5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469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7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7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7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8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8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8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92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9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9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0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1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20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521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2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2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3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3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3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4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5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5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5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7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7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8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8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9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0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0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2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53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7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177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8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0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1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3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3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4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4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4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5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5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5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5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6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6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6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6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7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7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8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87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288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9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9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0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0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0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1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1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1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4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5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5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5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6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6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6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7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9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9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9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0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0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411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2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2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3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3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42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4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4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5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5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470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7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7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7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8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8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8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93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21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522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2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3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3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3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4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5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5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5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6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6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7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8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8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9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0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0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1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1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2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2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2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3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3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3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3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3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645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5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5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5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6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6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6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7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676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8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8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8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9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9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704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1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1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1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1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1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2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2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27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3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3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3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4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5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755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756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6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6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6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7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7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7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7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7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78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8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78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8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7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79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0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0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0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0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1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1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1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2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2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2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2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82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3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3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3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4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2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53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5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175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8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9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06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1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3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34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4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4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4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4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5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5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57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6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6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6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6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7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7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8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85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286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9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9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9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0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0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0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0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0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4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5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5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5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6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6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6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6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7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9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9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9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0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0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0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409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1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1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2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2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2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40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4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4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4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4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5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468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7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7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7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8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8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8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9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9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9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9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1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19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520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2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2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3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3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3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43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4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5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5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5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7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7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8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8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93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2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53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7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177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8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0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1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3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3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4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4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4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5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5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5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5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6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6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6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6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7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7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8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87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288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9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9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0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0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0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1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1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1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4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5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5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5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6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6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6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7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9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9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9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0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0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411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2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2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3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3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42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4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4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5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5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470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7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7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7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8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8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8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93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21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522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2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3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3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3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4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5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5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5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6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6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7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8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8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9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0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0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1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1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4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7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8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8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8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8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9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9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0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1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1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12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2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3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3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3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3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3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4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4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153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5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6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6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6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6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6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7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7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177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8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8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8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8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19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19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19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1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1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1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08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1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1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1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1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2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2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3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36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4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4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4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4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50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51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52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53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5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259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265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6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6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6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6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7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7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7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8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287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288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8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2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29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29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2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2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0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0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0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1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1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1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1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2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3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3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3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4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4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4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4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4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5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5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5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5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5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361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67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6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6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7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7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7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7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39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39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39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39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3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39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02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03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04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05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0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0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0.28343</cdr:x>
      <cdr:y>0.05208</cdr:y>
    </cdr:from>
    <cdr:to>
      <cdr:x>0.69261</cdr:x>
      <cdr:y>0.20833</cdr:y>
    </cdr:to>
    <cdr:sp macro="" textlink="">
      <cdr:nvSpPr>
        <cdr:cNvPr id="411" name="pole tekstowe 11"/>
        <cdr:cNvSpPr txBox="1"/>
      </cdr:nvSpPr>
      <cdr:spPr>
        <a:xfrm xmlns:a="http://schemas.openxmlformats.org/drawingml/2006/main">
          <a:off x="1352550" y="142875"/>
          <a:ext cx="19526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1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1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1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2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2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2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2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2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33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34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35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36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3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3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42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48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4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50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5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5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5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69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470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76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77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78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7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84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485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486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487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8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8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493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49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4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499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01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2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0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0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0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1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0.37083</cdr:x>
      <cdr:y>0.03472</cdr:y>
    </cdr:from>
    <cdr:to>
      <cdr:x>0.61667</cdr:x>
      <cdr:y>0.12153</cdr:y>
    </cdr:to>
    <cdr:sp macro="" textlink="">
      <cdr:nvSpPr>
        <cdr:cNvPr id="521" name="pole tekstowe 10"/>
        <cdr:cNvSpPr txBox="1"/>
      </cdr:nvSpPr>
      <cdr:spPr>
        <a:xfrm xmlns:a="http://schemas.openxmlformats.org/drawingml/2006/main">
          <a:off x="1695450" y="95254"/>
          <a:ext cx="1123950" cy="238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0.33574</cdr:x>
      <cdr:y>0</cdr:y>
    </cdr:from>
    <cdr:to>
      <cdr:x>0.68773</cdr:x>
      <cdr:y>0.12281</cdr:y>
    </cdr:to>
    <cdr:sp macro="" textlink="">
      <cdr:nvSpPr>
        <cdr:cNvPr id="522" name="pole tekstowe 1"/>
        <cdr:cNvSpPr txBox="1"/>
      </cdr:nvSpPr>
      <cdr:spPr>
        <a:xfrm xmlns:a="http://schemas.openxmlformats.org/drawingml/2006/main">
          <a:off x="1771649" y="0"/>
          <a:ext cx="1857375" cy="333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2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2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2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2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3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3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3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3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3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3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4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4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4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5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5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5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5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5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5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6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6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6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6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7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7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78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79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0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1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84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8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586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587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588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589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3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0.26946</cdr:x>
      <cdr:y>0.03472</cdr:y>
    </cdr:from>
    <cdr:to>
      <cdr:x>0.65868</cdr:x>
      <cdr:y>0.20139</cdr:y>
    </cdr:to>
    <cdr:sp macro="" textlink="">
      <cdr:nvSpPr>
        <cdr:cNvPr id="595" name="pole tekstowe 7"/>
        <cdr:cNvSpPr txBox="1"/>
      </cdr:nvSpPr>
      <cdr:spPr>
        <a:xfrm xmlns:a="http://schemas.openxmlformats.org/drawingml/2006/main">
          <a:off x="1285875" y="95250"/>
          <a:ext cx="18573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6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59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599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0.17764</cdr:x>
      <cdr:y>0.03125</cdr:y>
    </cdr:from>
    <cdr:to>
      <cdr:x>0.70858</cdr:x>
      <cdr:y>0.21528</cdr:y>
    </cdr:to>
    <cdr:sp macro="" textlink="">
      <cdr:nvSpPr>
        <cdr:cNvPr id="601" name="pole tekstowe 6"/>
        <cdr:cNvSpPr txBox="1"/>
      </cdr:nvSpPr>
      <cdr:spPr>
        <a:xfrm xmlns:a="http://schemas.openxmlformats.org/drawingml/2006/main">
          <a:off x="847725" y="85725"/>
          <a:ext cx="25336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02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0.27545</cdr:x>
      <cdr:y>0.04514</cdr:y>
    </cdr:from>
    <cdr:to>
      <cdr:x>0.66267</cdr:x>
      <cdr:y>0.22917</cdr:y>
    </cdr:to>
    <cdr:sp macro="" textlink="">
      <cdr:nvSpPr>
        <cdr:cNvPr id="603" name="pole tekstowe 10"/>
        <cdr:cNvSpPr txBox="1"/>
      </cdr:nvSpPr>
      <cdr:spPr>
        <a:xfrm xmlns:a="http://schemas.openxmlformats.org/drawingml/2006/main">
          <a:off x="1314450" y="123825"/>
          <a:ext cx="184785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04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08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0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0.28144</cdr:x>
      <cdr:y>0.03472</cdr:y>
    </cdr:from>
    <cdr:to>
      <cdr:x>0.65868</cdr:x>
      <cdr:y>0.17361</cdr:y>
    </cdr:to>
    <cdr:sp macro="" textlink="">
      <cdr:nvSpPr>
        <cdr:cNvPr id="610" name="pole tekstowe 7"/>
        <cdr:cNvSpPr txBox="1"/>
      </cdr:nvSpPr>
      <cdr:spPr>
        <a:xfrm xmlns:a="http://schemas.openxmlformats.org/drawingml/2006/main">
          <a:off x="1343025" y="95245"/>
          <a:ext cx="1800212" cy="38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0.21756</cdr:x>
      <cdr:y>0.03819</cdr:y>
    </cdr:from>
    <cdr:to>
      <cdr:x>0.67265</cdr:x>
      <cdr:y>0.23611</cdr:y>
    </cdr:to>
    <cdr:sp macro="" textlink="">
      <cdr:nvSpPr>
        <cdr:cNvPr id="611" name="pole tekstowe 12"/>
        <cdr:cNvSpPr txBox="1"/>
      </cdr:nvSpPr>
      <cdr:spPr>
        <a:xfrm xmlns:a="http://schemas.openxmlformats.org/drawingml/2006/main">
          <a:off x="1038225" y="104775"/>
          <a:ext cx="217170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2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5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17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0.87484</cdr:x>
      <cdr:y>0.11623</cdr:y>
    </cdr:from>
    <cdr:to>
      <cdr:x>0.99368</cdr:x>
      <cdr:y>0.29605</cdr:y>
    </cdr:to>
    <cdr:sp macro="" textlink="">
      <cdr:nvSpPr>
        <cdr:cNvPr id="620" name="pole tekstowe 2"/>
        <cdr:cNvSpPr txBox="1"/>
      </cdr:nvSpPr>
      <cdr:spPr>
        <a:xfrm xmlns:a="http://schemas.openxmlformats.org/drawingml/2006/main">
          <a:off x="6591300" y="504825"/>
          <a:ext cx="89535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</cdr:x>
      <cdr:y>0</cdr:y>
    </cdr:from>
    <cdr:to>
      <cdr:x>0.00324</cdr:x>
      <cdr:y>0.00561</cdr:y>
    </cdr:to>
    <cdr:pic>
      <cdr:nvPicPr>
        <cdr:cNvPr id="6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B289-AD4C-4B8F-B5CA-95A05AE13970}" type="datetimeFigureOut">
              <a:rPr lang="pl-PL" smtClean="0"/>
              <a:pPr/>
              <a:t>2016-01-13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69D-F367-4026-9644-C60208BE0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B289-AD4C-4B8F-B5CA-95A05AE13970}" type="datetimeFigureOut">
              <a:rPr lang="pl-PL" smtClean="0"/>
              <a:pPr/>
              <a:t>2016-01-13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69D-F367-4026-9644-C60208BE0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B289-AD4C-4B8F-B5CA-95A05AE13970}" type="datetimeFigureOut">
              <a:rPr lang="pl-PL" smtClean="0"/>
              <a:pPr/>
              <a:t>2016-01-13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69D-F367-4026-9644-C60208BE0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B289-AD4C-4B8F-B5CA-95A05AE13970}" type="datetimeFigureOut">
              <a:rPr lang="pl-PL" smtClean="0"/>
              <a:pPr/>
              <a:t>2016-01-13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69D-F367-4026-9644-C60208BE0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B289-AD4C-4B8F-B5CA-95A05AE13970}" type="datetimeFigureOut">
              <a:rPr lang="pl-PL" smtClean="0"/>
              <a:pPr/>
              <a:t>2016-01-13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69D-F367-4026-9644-C60208BE0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B289-AD4C-4B8F-B5CA-95A05AE13970}" type="datetimeFigureOut">
              <a:rPr lang="pl-PL" smtClean="0"/>
              <a:pPr/>
              <a:t>2016-01-13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69D-F367-4026-9644-C60208BE0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B289-AD4C-4B8F-B5CA-95A05AE13970}" type="datetimeFigureOut">
              <a:rPr lang="pl-PL" smtClean="0"/>
              <a:pPr/>
              <a:t>2016-01-13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69D-F367-4026-9644-C60208BE0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B289-AD4C-4B8F-B5CA-95A05AE13970}" type="datetimeFigureOut">
              <a:rPr lang="pl-PL" smtClean="0"/>
              <a:pPr/>
              <a:t>2016-01-13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69D-F367-4026-9644-C60208BE0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B289-AD4C-4B8F-B5CA-95A05AE13970}" type="datetimeFigureOut">
              <a:rPr lang="pl-PL" smtClean="0"/>
              <a:pPr/>
              <a:t>2016-01-13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69D-F367-4026-9644-C60208BE0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B289-AD4C-4B8F-B5CA-95A05AE13970}" type="datetimeFigureOut">
              <a:rPr lang="pl-PL" smtClean="0"/>
              <a:pPr/>
              <a:t>2016-01-13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69D-F367-4026-9644-C60208BE0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B289-AD4C-4B8F-B5CA-95A05AE13970}" type="datetimeFigureOut">
              <a:rPr lang="pl-PL" smtClean="0"/>
              <a:pPr/>
              <a:t>2016-01-13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A69D-F367-4026-9644-C60208BE0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stretch>
            <a:fillRect l="-12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1B289-AD4C-4B8F-B5CA-95A05AE13970}" type="datetimeFigureOut">
              <a:rPr lang="pl-PL" smtClean="0"/>
              <a:pPr/>
              <a:t>2016-01-13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A69D-F367-4026-9644-C60208BE0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208912" cy="331236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+mn-lt"/>
                <a:cs typeface="Times New Roman" pitchFamily="18" charset="0"/>
              </a:rPr>
              <a:t>Analiza wykonania budżetu </a:t>
            </a:r>
            <a:br>
              <a:rPr lang="pl-PL" b="1" dirty="0" smtClean="0">
                <a:latin typeface="+mn-lt"/>
                <a:cs typeface="Times New Roman" pitchFamily="18" charset="0"/>
              </a:rPr>
            </a:br>
            <a:r>
              <a:rPr lang="pl-PL" b="1" dirty="0" smtClean="0">
                <a:latin typeface="+mn-lt"/>
                <a:cs typeface="Times New Roman" pitchFamily="18" charset="0"/>
              </a:rPr>
              <a:t>za okres I – XII 2015 roku </a:t>
            </a:r>
            <a:br>
              <a:rPr lang="pl-PL" b="1" dirty="0" smtClean="0">
                <a:latin typeface="+mn-lt"/>
                <a:cs typeface="Times New Roman" pitchFamily="18" charset="0"/>
              </a:rPr>
            </a:br>
            <a:r>
              <a:rPr lang="pl-PL" b="1" dirty="0" smtClean="0">
                <a:latin typeface="+mn-lt"/>
                <a:cs typeface="Times New Roman" pitchFamily="18" charset="0"/>
              </a:rPr>
              <a:t>w szkołach i placówkach </a:t>
            </a:r>
            <a:br>
              <a:rPr lang="pl-PL" b="1" dirty="0" smtClean="0">
                <a:latin typeface="+mn-lt"/>
                <a:cs typeface="Times New Roman" pitchFamily="18" charset="0"/>
              </a:rPr>
            </a:br>
            <a:r>
              <a:rPr lang="pl-PL" b="1" dirty="0" smtClean="0">
                <a:latin typeface="+mn-lt"/>
                <a:cs typeface="Times New Roman" pitchFamily="18" charset="0"/>
              </a:rPr>
              <a:t>oświatowych na terenie </a:t>
            </a:r>
            <a:br>
              <a:rPr lang="pl-PL" b="1" dirty="0" smtClean="0">
                <a:latin typeface="+mn-lt"/>
                <a:cs typeface="Times New Roman" pitchFamily="18" charset="0"/>
              </a:rPr>
            </a:br>
            <a:r>
              <a:rPr lang="pl-PL" b="1" dirty="0" smtClean="0">
                <a:latin typeface="+mn-lt"/>
                <a:cs typeface="Times New Roman" pitchFamily="18" charset="0"/>
              </a:rPr>
              <a:t>Dzielnicy Wola</a:t>
            </a:r>
            <a:endParaRPr lang="pl-PL" dirty="0">
              <a:latin typeface="+mn-lt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408712" cy="864096"/>
          </a:xfrm>
        </p:spPr>
        <p:txBody>
          <a:bodyPr>
            <a:normAutofit/>
          </a:bodyPr>
          <a:lstStyle/>
          <a:p>
            <a:r>
              <a:rPr lang="pl-PL" sz="2500" b="1" dirty="0" smtClean="0">
                <a:solidFill>
                  <a:schemeClr val="tx1"/>
                </a:solidFill>
                <a:cs typeface="Times New Roman" pitchFamily="18" charset="0"/>
              </a:rPr>
              <a:t>Dzielnicowe Biuro Finansów Oświaty – Wola </a:t>
            </a:r>
            <a:br>
              <a:rPr lang="pl-PL" sz="25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pl-PL" sz="2500" b="1" dirty="0" smtClean="0">
                <a:solidFill>
                  <a:schemeClr val="tx1"/>
                </a:solidFill>
                <a:cs typeface="Times New Roman" pitchFamily="18" charset="0"/>
              </a:rPr>
              <a:t>m.st. Warszawy</a:t>
            </a:r>
            <a:endParaRPr lang="pl-PL" sz="25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Rozdział 80140 – Centra Kształcenia Ustawicznego</a:t>
            </a:r>
            <a:br>
              <a:rPr lang="pl-PL" sz="2800" b="1" dirty="0" smtClean="0">
                <a:latin typeface="+mn-lt"/>
                <a:cs typeface="Times New Roman" pitchFamily="18" charset="0"/>
              </a:rPr>
            </a:br>
            <a:r>
              <a:rPr lang="pl-PL" sz="2800" b="1" dirty="0" smtClean="0">
                <a:latin typeface="+mn-lt"/>
                <a:cs typeface="Times New Roman" pitchFamily="18" charset="0"/>
              </a:rPr>
              <a:t>i Praktycznego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200" b="1" dirty="0" smtClean="0">
                <a:latin typeface="+mn-lt"/>
                <a:cs typeface="Times New Roman" pitchFamily="18" charset="0"/>
              </a:rPr>
              <a:t>Rozdział 80149 – Realizacja zadań wymagających stosowania specjalnej organizacji nauki i metod pracy dla dzieci </a:t>
            </a:r>
            <a:br>
              <a:rPr lang="pl-PL" sz="2200" b="1" dirty="0" smtClean="0">
                <a:latin typeface="+mn-lt"/>
                <a:cs typeface="Times New Roman" pitchFamily="18" charset="0"/>
              </a:rPr>
            </a:br>
            <a:r>
              <a:rPr lang="pl-PL" sz="2200" b="1" dirty="0" smtClean="0">
                <a:latin typeface="+mn-lt"/>
                <a:cs typeface="Times New Roman" pitchFamily="18" charset="0"/>
              </a:rPr>
              <a:t>w przedszkolach, oddziałach przedszkolnych w szkołach podstawowych i innych formach wychowania przedszkolnego</a:t>
            </a:r>
            <a:endParaRPr lang="pl-PL" sz="22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b="1" dirty="0" smtClean="0">
                <a:latin typeface="+mn-lt"/>
                <a:cs typeface="Times New Roman" pitchFamily="18" charset="0"/>
              </a:rPr>
              <a:t>Rozdział 80150 – Realizacja zadań wymagających stosowania specjalnej organizacji nauki i metod pracy dla dzieci i młodzieży w szkołach podstawowych, gimnazjach, liceach ogólnokształcących, liceach profilowanych i szkołach zawodowych oraz szkołach artystycznych</a:t>
            </a:r>
            <a:endParaRPr lang="pl-PL" sz="20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Dział 854 – Edukacyjna Opieka Wychowawcza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Rozdział 85401 – Świetlice Szkolne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Rozdział 85406 – Poradnie </a:t>
            </a:r>
            <a:r>
              <a:rPr lang="pl-PL" sz="2800" b="1" dirty="0" err="1" smtClean="0">
                <a:latin typeface="+mn-lt"/>
                <a:cs typeface="Times New Roman" pitchFamily="18" charset="0"/>
              </a:rPr>
              <a:t>Psychologiczno–Pedagogiczne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Rozdział 85407 – Placówki Wychowania Pozaszkolnego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Dział 801 i 854 – Ogółem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Dział 801 i 854 – Płace i Pochodne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Dział 801 i 854 – Wydatki Rzeczowe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Dział 801 – Oświata i Wychowanie </a:t>
            </a:r>
            <a:endParaRPr lang="pl-PL" sz="28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293096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b="1" dirty="0" smtClean="0">
                <a:latin typeface="+mn-lt"/>
                <a:cs typeface="Times New Roman" pitchFamily="18" charset="0"/>
              </a:rPr>
              <a:t>Dziękujemy za uwagę</a:t>
            </a:r>
            <a:endParaRPr lang="pl-PL" sz="35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Rozdział 80101 – Szkoły Podstawowe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Rozdział 80103 – Oddziały przedszkolne w Szkołach Podstawowych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Rozdział 80104 – Przedszkola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Rozdział 80110 – Gimnazja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Rozdział 80114 – Zespoły Obsługi Ekonomiczno – Administracyjnej Szkół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Rozdział 80120 – Licea Ogólnokształcące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  <a:cs typeface="Times New Roman" pitchFamily="18" charset="0"/>
              </a:rPr>
              <a:t>Rozdział 80130 – Szkoły Zawodowe</a:t>
            </a:r>
            <a:endParaRPr lang="pl-PL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414</Words>
  <Application>Microsoft Office PowerPoint</Application>
  <PresentationFormat>Pokaz na ekranie (4:3)</PresentationFormat>
  <Paragraphs>150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Analiza wykonania budżetu  za okres I – XII 2015 roku  w szkołach i placówkach  oświatowych na terenie  Dzielnicy Wola</vt:lpstr>
      <vt:lpstr>Dział 801 – Oświata i Wychowanie </vt:lpstr>
      <vt:lpstr>Rozdział 80101 – Szkoły Podstawowe</vt:lpstr>
      <vt:lpstr>Rozdział 80103 – Oddziały przedszkolne w Szkołach Podstawowych</vt:lpstr>
      <vt:lpstr>Rozdział 80104 – Przedszkola</vt:lpstr>
      <vt:lpstr>Rozdział 80110 – Gimnazja</vt:lpstr>
      <vt:lpstr>Rozdział 80114 – Zespoły Obsługi Ekonomiczno – Administracyjnej Szkół</vt:lpstr>
      <vt:lpstr>Rozdział 80120 – Licea Ogólnokształcące</vt:lpstr>
      <vt:lpstr>Rozdział 80130 – Szkoły Zawodowe</vt:lpstr>
      <vt:lpstr>Rozdział 80140 – Centra Kształcenia Ustawicznego i Praktycznego</vt:lpstr>
      <vt:lpstr>Rozdział 80149 – Realizacja zadań wymagających stosowania specjalnej organizacji nauki i metod pracy dla dzieci  w przedszkolach, oddziałach przedszkolnych w szkołach podstawowych i innych formach wychowania przedszkolnego</vt:lpstr>
      <vt:lpstr>Rozdział 80150 – Realizacja zadań wymagających stosowania specjalnej organizacji nauki i metod pracy dla dzieci i młodzieży w szkołach podstawowych, gimnazjach, liceach ogólnokształcących, liceach profilowanych i szkołach zawodowych oraz szkołach artystycznych</vt:lpstr>
      <vt:lpstr>Dział 854 – Edukacyjna Opieka Wychowawcza</vt:lpstr>
      <vt:lpstr>Rozdział 85401 – Świetlice Szkolne</vt:lpstr>
      <vt:lpstr>Rozdział 85406 – Poradnie Psychologiczno–Pedagogiczne</vt:lpstr>
      <vt:lpstr>Rozdział 85407 – Placówki Wychowania Pozaszkolnego</vt:lpstr>
      <vt:lpstr>Dział 801 i 854 – Ogółem</vt:lpstr>
      <vt:lpstr>Dział 801 i 854 – Płace i Pochodne</vt:lpstr>
      <vt:lpstr>Dział 801 i 854 – Wydatki Rzeczowe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wykonania budżetu  za okres I – VII 2015 roku  w szkołach i placówkach  oświatowych na terenie  Dzielnicy Wola</dc:title>
  <dc:creator>kszklanko</dc:creator>
  <cp:lastModifiedBy>kszklanko</cp:lastModifiedBy>
  <cp:revision>82</cp:revision>
  <dcterms:created xsi:type="dcterms:W3CDTF">2015-10-13T08:00:58Z</dcterms:created>
  <dcterms:modified xsi:type="dcterms:W3CDTF">2016-01-13T08:04:15Z</dcterms:modified>
</cp:coreProperties>
</file>